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41" r:id="rId3"/>
    <p:sldId id="343" r:id="rId4"/>
    <p:sldId id="288" r:id="rId5"/>
    <p:sldId id="290" r:id="rId6"/>
    <p:sldId id="291" r:id="rId7"/>
    <p:sldId id="292" r:id="rId8"/>
    <p:sldId id="293" r:id="rId9"/>
    <p:sldId id="277" r:id="rId10"/>
    <p:sldId id="317" r:id="rId11"/>
    <p:sldId id="318" r:id="rId12"/>
    <p:sldId id="319" r:id="rId13"/>
    <p:sldId id="342" r:id="rId14"/>
    <p:sldId id="321" r:id="rId15"/>
    <p:sldId id="287" r:id="rId16"/>
    <p:sldId id="302" r:id="rId17"/>
    <p:sldId id="344" r:id="rId18"/>
    <p:sldId id="338" r:id="rId19"/>
    <p:sldId id="308" r:id="rId20"/>
    <p:sldId id="309" r:id="rId21"/>
    <p:sldId id="306" r:id="rId22"/>
    <p:sldId id="307" r:id="rId23"/>
    <p:sldId id="310" r:id="rId24"/>
    <p:sldId id="322" r:id="rId25"/>
    <p:sldId id="324" r:id="rId26"/>
    <p:sldId id="327" r:id="rId27"/>
    <p:sldId id="328" r:id="rId28"/>
    <p:sldId id="329" r:id="rId29"/>
    <p:sldId id="330" r:id="rId30"/>
    <p:sldId id="286" r:id="rId31"/>
    <p:sldId id="331" r:id="rId32"/>
    <p:sldId id="332" r:id="rId33"/>
    <p:sldId id="333" r:id="rId34"/>
    <p:sldId id="335" r:id="rId35"/>
    <p:sldId id="339" r:id="rId36"/>
    <p:sldId id="334" r:id="rId37"/>
    <p:sldId id="336" r:id="rId38"/>
    <p:sldId id="340" r:id="rId39"/>
    <p:sldId id="296" r:id="rId4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8" autoAdjust="0"/>
    <p:restoredTop sz="93072" autoAdjust="0"/>
  </p:normalViewPr>
  <p:slideViewPr>
    <p:cSldViewPr snapToGrid="0" showGuides="1">
      <p:cViewPr varScale="1">
        <p:scale>
          <a:sx n="151" d="100"/>
          <a:sy n="151" d="100"/>
        </p:scale>
        <p:origin x="172" y="84"/>
      </p:cViewPr>
      <p:guideLst>
        <p:guide orient="horz" pos="2160"/>
        <p:guide pos="3840"/>
      </p:guideLst>
    </p:cSldViewPr>
  </p:slideViewPr>
  <p:notesTextViewPr>
    <p:cViewPr>
      <p:scale>
        <a:sx n="3" d="2"/>
        <a:sy n="3" d="2"/>
      </p:scale>
      <p:origin x="0" y="0"/>
    </p:cViewPr>
  </p:notesTextViewPr>
  <p:notesViewPr>
    <p:cSldViewPr snapToGrid="0" showGuides="1">
      <p:cViewPr varScale="1">
        <p:scale>
          <a:sx n="111" d="100"/>
          <a:sy n="111" d="100"/>
        </p:scale>
        <p:origin x="474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a:lstStyle/>
        <a:p>
          <a:pPr marL="0" lvl="0" indent="0" algn="ctr" defTabSz="488950">
            <a:lnSpc>
              <a:spcPct val="90000"/>
            </a:lnSpc>
            <a:spcBef>
              <a:spcPct val="0"/>
            </a:spcBef>
            <a:spcAft>
              <a:spcPct val="35000"/>
            </a:spcAft>
          </a:pPr>
          <a:r>
            <a:rPr lang="en-US" sz="1100" i="0" kern="1200" dirty="0"/>
            <a:t>Site Survey</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chemeClr val="tx1">
            <a:lumMod val="50000"/>
            <a:lumOff val="50000"/>
          </a:schemeClr>
        </a:solidFill>
      </dgm:spPr>
      <dgm:t>
        <a:bodyPr/>
        <a:lstStyle/>
        <a:p>
          <a:r>
            <a:rPr lang="en-US" sz="1100" i="0" dirty="0"/>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2172460"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5215230" y="0"/>
          <a:ext cx="2172460"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srgbClr val="007A96"/>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A0543F82-8FA4-4A39-BBD1-8A9843808D01}">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gm:t>
    </dgm:pt>
    <dgm:pt modelId="{CB0E9894-BEFA-4BCB-AA68-18BC0FBCEB3C}" type="parTrans" cxnId="{15FC2F4B-6CAE-408F-928D-9DC38C7AD154}">
      <dgm:prSet/>
      <dgm:spPr/>
      <dgm:t>
        <a:bodyPr/>
        <a:lstStyle/>
        <a:p>
          <a:endParaRPr lang="de-CH"/>
        </a:p>
      </dgm:t>
    </dgm:pt>
    <dgm:pt modelId="{ECADD731-569B-4A08-AE64-1F8C0329BAA1}" type="sibTrans" cxnId="{15FC2F4B-6CAE-408F-928D-9DC38C7AD154}">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5" custLinFactNeighborX="-256" custLinFactNeighborY="-45">
        <dgm:presLayoutVars>
          <dgm:bulletEnabled val="1"/>
        </dgm:presLayoutVars>
      </dgm:prSet>
      <dgm:spPr>
        <a:xfrm>
          <a:off x="0" y="0"/>
          <a:ext cx="258626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5">
        <dgm:presLayoutVars>
          <dgm:bulletEnabled val="1"/>
        </dgm:presLayoutVars>
      </dgm:prSet>
      <dgm:spPr>
        <a:xfrm>
          <a:off x="2070335" y="0"/>
          <a:ext cx="258626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5">
        <dgm:presLayoutVars>
          <dgm:bulletEnabled val="1"/>
        </dgm:presLayoutVars>
      </dgm:prSet>
      <dgm:spPr>
        <a:xfrm>
          <a:off x="4139345" y="0"/>
          <a:ext cx="258626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5">
        <dgm:presLayoutVars>
          <dgm:bulletEnabled val="1"/>
        </dgm:presLayoutVars>
      </dgm:prSet>
      <dgm:spPr>
        <a:xfrm>
          <a:off x="6208355" y="0"/>
          <a:ext cx="2586262" cy="399260"/>
        </a:xfrm>
        <a:prstGeom prst="chevron">
          <a:avLst/>
        </a:prstGeom>
      </dgm:spPr>
    </dgm:pt>
    <dgm:pt modelId="{950323A2-3A34-452F-802B-DD3D97A9060C}" type="pres">
      <dgm:prSet presAssocID="{954F5135-7934-47D6-A18D-8B15EDCEA2AE}" presName="parSpace" presStyleCnt="0"/>
      <dgm:spPr/>
    </dgm:pt>
    <dgm:pt modelId="{38F798F0-2CC4-4917-A508-FF1149D1428E}" type="pres">
      <dgm:prSet presAssocID="{A0543F82-8FA4-4A39-BBD1-8A9843808D01}" presName="parTxOnly" presStyleLbl="node1" presStyleIdx="4" presStyleCnt="5">
        <dgm:presLayoutVars>
          <dgm:bulletEnabled val="1"/>
        </dgm:presLayoutVars>
      </dgm:prSet>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78965232-D871-4AB6-A505-484FB9FF6A78}" type="presOf" srcId="{A0543F82-8FA4-4A39-BBD1-8A9843808D01}" destId="{38F798F0-2CC4-4917-A508-FF1149D1428E}"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15FC2F4B-6CAE-408F-928D-9DC38C7AD154}" srcId="{68C48B32-1904-4A99-9D62-D3F4C630379E}" destId="{A0543F82-8FA4-4A39-BBD1-8A9843808D01}" srcOrd="4" destOrd="0" parTransId="{CB0E9894-BEFA-4BCB-AA68-18BC0FBCEB3C}" sibTransId="{ECADD731-569B-4A08-AE64-1F8C0329BAA1}"/>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F4CABA6F-5E0A-4317-9884-6AAB2B61E1B7}" type="presParOf" srcId="{D483A3EC-13DB-413D-8B2E-315B32863619}" destId="{950323A2-3A34-452F-802B-DD3D97A9060C}" srcOrd="7" destOrd="0" presId="urn:microsoft.com/office/officeart/2005/8/layout/hChevron3"/>
    <dgm:cxn modelId="{7855974A-FC41-4B82-9020-F393BD563492}" type="presParOf" srcId="{D483A3EC-13DB-413D-8B2E-315B32863619}" destId="{38F798F0-2CC4-4917-A508-FF1149D1428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rgbClr val="007A96"/>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A0543F82-8FA4-4A39-BBD1-8A9843808D01}">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gm:t>
    </dgm:pt>
    <dgm:pt modelId="{CB0E9894-BEFA-4BCB-AA68-18BC0FBCEB3C}" type="parTrans" cxnId="{15FC2F4B-6CAE-408F-928D-9DC38C7AD154}">
      <dgm:prSet/>
      <dgm:spPr/>
      <dgm:t>
        <a:bodyPr/>
        <a:lstStyle/>
        <a:p>
          <a:endParaRPr lang="de-CH"/>
        </a:p>
      </dgm:t>
    </dgm:pt>
    <dgm:pt modelId="{ECADD731-569B-4A08-AE64-1F8C0329BAA1}" type="sibTrans" cxnId="{15FC2F4B-6CAE-408F-928D-9DC38C7AD154}">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5" custLinFactNeighborX="-256" custLinFactNeighborY="-45">
        <dgm:presLayoutVars>
          <dgm:bulletEnabled val="1"/>
        </dgm:presLayoutVars>
      </dgm:prSet>
      <dgm:spPr>
        <a:xfrm>
          <a:off x="0" y="0"/>
          <a:ext cx="258626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5">
        <dgm:presLayoutVars>
          <dgm:bulletEnabled val="1"/>
        </dgm:presLayoutVars>
      </dgm:prSet>
      <dgm:spPr>
        <a:xfrm>
          <a:off x="2070335" y="0"/>
          <a:ext cx="258626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5">
        <dgm:presLayoutVars>
          <dgm:bulletEnabled val="1"/>
        </dgm:presLayoutVars>
      </dgm:prSet>
      <dgm:spPr>
        <a:xfrm>
          <a:off x="4139345" y="0"/>
          <a:ext cx="258626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5">
        <dgm:presLayoutVars>
          <dgm:bulletEnabled val="1"/>
        </dgm:presLayoutVars>
      </dgm:prSet>
      <dgm:spPr>
        <a:xfrm>
          <a:off x="6208355" y="0"/>
          <a:ext cx="2586262" cy="399260"/>
        </a:xfrm>
        <a:prstGeom prst="chevron">
          <a:avLst/>
        </a:prstGeom>
      </dgm:spPr>
    </dgm:pt>
    <dgm:pt modelId="{950323A2-3A34-452F-802B-DD3D97A9060C}" type="pres">
      <dgm:prSet presAssocID="{954F5135-7934-47D6-A18D-8B15EDCEA2AE}" presName="parSpace" presStyleCnt="0"/>
      <dgm:spPr/>
    </dgm:pt>
    <dgm:pt modelId="{38F798F0-2CC4-4917-A508-FF1149D1428E}" type="pres">
      <dgm:prSet presAssocID="{A0543F82-8FA4-4A39-BBD1-8A9843808D01}" presName="parTxOnly" presStyleLbl="node1" presStyleIdx="4" presStyleCnt="5">
        <dgm:presLayoutVars>
          <dgm:bulletEnabled val="1"/>
        </dgm:presLayoutVars>
      </dgm:prSet>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78965232-D871-4AB6-A505-484FB9FF6A78}" type="presOf" srcId="{A0543F82-8FA4-4A39-BBD1-8A9843808D01}" destId="{38F798F0-2CC4-4917-A508-FF1149D1428E}"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15FC2F4B-6CAE-408F-928D-9DC38C7AD154}" srcId="{68C48B32-1904-4A99-9D62-D3F4C630379E}" destId="{A0543F82-8FA4-4A39-BBD1-8A9843808D01}" srcOrd="4" destOrd="0" parTransId="{CB0E9894-BEFA-4BCB-AA68-18BC0FBCEB3C}" sibTransId="{ECADD731-569B-4A08-AE64-1F8C0329BAA1}"/>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F4CABA6F-5E0A-4317-9884-6AAB2B61E1B7}" type="presParOf" srcId="{D483A3EC-13DB-413D-8B2E-315B32863619}" destId="{950323A2-3A34-452F-802B-DD3D97A9060C}" srcOrd="7" destOrd="0" presId="urn:microsoft.com/office/officeart/2005/8/layout/hChevron3"/>
    <dgm:cxn modelId="{7855974A-FC41-4B82-9020-F393BD563492}" type="presParOf" srcId="{D483A3EC-13DB-413D-8B2E-315B32863619}" destId="{38F798F0-2CC4-4917-A508-FF1149D1428E}"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srgbClr val="007A96"/>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A0543F82-8FA4-4A39-BBD1-8A9843808D01}">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gm:t>
    </dgm:pt>
    <dgm:pt modelId="{CB0E9894-BEFA-4BCB-AA68-18BC0FBCEB3C}" type="parTrans" cxnId="{15FC2F4B-6CAE-408F-928D-9DC38C7AD154}">
      <dgm:prSet/>
      <dgm:spPr/>
      <dgm:t>
        <a:bodyPr/>
        <a:lstStyle/>
        <a:p>
          <a:endParaRPr lang="de-CH"/>
        </a:p>
      </dgm:t>
    </dgm:pt>
    <dgm:pt modelId="{ECADD731-569B-4A08-AE64-1F8C0329BAA1}" type="sibTrans" cxnId="{15FC2F4B-6CAE-408F-928D-9DC38C7AD154}">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5" custLinFactNeighborX="-256" custLinFactNeighborY="-45">
        <dgm:presLayoutVars>
          <dgm:bulletEnabled val="1"/>
        </dgm:presLayoutVars>
      </dgm:prSet>
      <dgm:spPr>
        <a:xfrm>
          <a:off x="0" y="0"/>
          <a:ext cx="258626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5">
        <dgm:presLayoutVars>
          <dgm:bulletEnabled val="1"/>
        </dgm:presLayoutVars>
      </dgm:prSet>
      <dgm:spPr>
        <a:xfrm>
          <a:off x="2070335" y="0"/>
          <a:ext cx="258626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5">
        <dgm:presLayoutVars>
          <dgm:bulletEnabled val="1"/>
        </dgm:presLayoutVars>
      </dgm:prSet>
      <dgm:spPr>
        <a:xfrm>
          <a:off x="4139345" y="0"/>
          <a:ext cx="258626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5">
        <dgm:presLayoutVars>
          <dgm:bulletEnabled val="1"/>
        </dgm:presLayoutVars>
      </dgm:prSet>
      <dgm:spPr>
        <a:xfrm>
          <a:off x="6208355" y="0"/>
          <a:ext cx="2586262" cy="399260"/>
        </a:xfrm>
        <a:prstGeom prst="chevron">
          <a:avLst/>
        </a:prstGeom>
      </dgm:spPr>
    </dgm:pt>
    <dgm:pt modelId="{950323A2-3A34-452F-802B-DD3D97A9060C}" type="pres">
      <dgm:prSet presAssocID="{954F5135-7934-47D6-A18D-8B15EDCEA2AE}" presName="parSpace" presStyleCnt="0"/>
      <dgm:spPr/>
    </dgm:pt>
    <dgm:pt modelId="{38F798F0-2CC4-4917-A508-FF1149D1428E}" type="pres">
      <dgm:prSet presAssocID="{A0543F82-8FA4-4A39-BBD1-8A9843808D01}" presName="parTxOnly" presStyleLbl="node1" presStyleIdx="4" presStyleCnt="5">
        <dgm:presLayoutVars>
          <dgm:bulletEnabled val="1"/>
        </dgm:presLayoutVars>
      </dgm:prSet>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78965232-D871-4AB6-A505-484FB9FF6A78}" type="presOf" srcId="{A0543F82-8FA4-4A39-BBD1-8A9843808D01}" destId="{38F798F0-2CC4-4917-A508-FF1149D1428E}"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15FC2F4B-6CAE-408F-928D-9DC38C7AD154}" srcId="{68C48B32-1904-4A99-9D62-D3F4C630379E}" destId="{A0543F82-8FA4-4A39-BBD1-8A9843808D01}" srcOrd="4" destOrd="0" parTransId="{CB0E9894-BEFA-4BCB-AA68-18BC0FBCEB3C}" sibTransId="{ECADD731-569B-4A08-AE64-1F8C0329BAA1}"/>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F4CABA6F-5E0A-4317-9884-6AAB2B61E1B7}" type="presParOf" srcId="{D483A3EC-13DB-413D-8B2E-315B32863619}" destId="{950323A2-3A34-452F-802B-DD3D97A9060C}" srcOrd="7" destOrd="0" presId="urn:microsoft.com/office/officeart/2005/8/layout/hChevron3"/>
    <dgm:cxn modelId="{7855974A-FC41-4B82-9020-F393BD563492}" type="presParOf" srcId="{D483A3EC-13DB-413D-8B2E-315B32863619}" destId="{38F798F0-2CC4-4917-A508-FF1149D1428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A0543F82-8FA4-4A39-BBD1-8A9843808D01}">
      <dgm:prSet phldrT="[Text]" custT="1"/>
      <dgm:spPr>
        <a:solidFill>
          <a:srgbClr val="007A96"/>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gm:t>
    </dgm:pt>
    <dgm:pt modelId="{CB0E9894-BEFA-4BCB-AA68-18BC0FBCEB3C}" type="parTrans" cxnId="{15FC2F4B-6CAE-408F-928D-9DC38C7AD154}">
      <dgm:prSet/>
      <dgm:spPr/>
      <dgm:t>
        <a:bodyPr/>
        <a:lstStyle/>
        <a:p>
          <a:endParaRPr lang="de-CH"/>
        </a:p>
      </dgm:t>
    </dgm:pt>
    <dgm:pt modelId="{ECADD731-569B-4A08-AE64-1F8C0329BAA1}" type="sibTrans" cxnId="{15FC2F4B-6CAE-408F-928D-9DC38C7AD154}">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5" custLinFactNeighborX="-256" custLinFactNeighborY="-45">
        <dgm:presLayoutVars>
          <dgm:bulletEnabled val="1"/>
        </dgm:presLayoutVars>
      </dgm:prSet>
      <dgm:spPr>
        <a:xfrm>
          <a:off x="0" y="0"/>
          <a:ext cx="258626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5">
        <dgm:presLayoutVars>
          <dgm:bulletEnabled val="1"/>
        </dgm:presLayoutVars>
      </dgm:prSet>
      <dgm:spPr>
        <a:xfrm>
          <a:off x="2070335" y="0"/>
          <a:ext cx="258626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5">
        <dgm:presLayoutVars>
          <dgm:bulletEnabled val="1"/>
        </dgm:presLayoutVars>
      </dgm:prSet>
      <dgm:spPr>
        <a:xfrm>
          <a:off x="4139345" y="0"/>
          <a:ext cx="258626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5">
        <dgm:presLayoutVars>
          <dgm:bulletEnabled val="1"/>
        </dgm:presLayoutVars>
      </dgm:prSet>
      <dgm:spPr>
        <a:xfrm>
          <a:off x="6208355" y="0"/>
          <a:ext cx="2586262" cy="399260"/>
        </a:xfrm>
        <a:prstGeom prst="chevron">
          <a:avLst/>
        </a:prstGeom>
      </dgm:spPr>
    </dgm:pt>
    <dgm:pt modelId="{950323A2-3A34-452F-802B-DD3D97A9060C}" type="pres">
      <dgm:prSet presAssocID="{954F5135-7934-47D6-A18D-8B15EDCEA2AE}" presName="parSpace" presStyleCnt="0"/>
      <dgm:spPr/>
    </dgm:pt>
    <dgm:pt modelId="{38F798F0-2CC4-4917-A508-FF1149D1428E}" type="pres">
      <dgm:prSet presAssocID="{A0543F82-8FA4-4A39-BBD1-8A9843808D01}" presName="parTxOnly" presStyleLbl="node1" presStyleIdx="4" presStyleCnt="5">
        <dgm:presLayoutVars>
          <dgm:bulletEnabled val="1"/>
        </dgm:presLayoutVars>
      </dgm:prSet>
      <dgm:spPr>
        <a:xfrm>
          <a:off x="8277364" y="0"/>
          <a:ext cx="2586262"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78965232-D871-4AB6-A505-484FB9FF6A78}" type="presOf" srcId="{A0543F82-8FA4-4A39-BBD1-8A9843808D01}" destId="{38F798F0-2CC4-4917-A508-FF1149D1428E}"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15FC2F4B-6CAE-408F-928D-9DC38C7AD154}" srcId="{68C48B32-1904-4A99-9D62-D3F4C630379E}" destId="{A0543F82-8FA4-4A39-BBD1-8A9843808D01}" srcOrd="4" destOrd="0" parTransId="{CB0E9894-BEFA-4BCB-AA68-18BC0FBCEB3C}" sibTransId="{ECADD731-569B-4A08-AE64-1F8C0329BAA1}"/>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F4CABA6F-5E0A-4317-9884-6AAB2B61E1B7}" type="presParOf" srcId="{D483A3EC-13DB-413D-8B2E-315B32863619}" destId="{950323A2-3A34-452F-802B-DD3D97A9060C}" srcOrd="7" destOrd="0" presId="urn:microsoft.com/office/officeart/2005/8/layout/hChevron3"/>
    <dgm:cxn modelId="{7855974A-FC41-4B82-9020-F393BD563492}" type="presParOf" srcId="{D483A3EC-13DB-413D-8B2E-315B32863619}" destId="{38F798F0-2CC4-4917-A508-FF1149D1428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chemeClr val="tx1">
            <a:lumMod val="50000"/>
            <a:lumOff val="50000"/>
          </a:schemeClr>
        </a:solidFill>
        <a:ln w="12700" cap="flat" cmpd="sng" algn="ctr">
          <a:solidFill>
            <a:prstClr val="white">
              <a:hueOff val="0"/>
              <a:satOff val="0"/>
              <a:lumOff val="0"/>
              <a:alphaOff val="0"/>
            </a:prstClr>
          </a:solidFill>
          <a:prstDash val="solid"/>
          <a:miter lim="800000"/>
        </a:ln>
        <a:effectLst/>
      </dgm:spPr>
      <dgm:t>
        <a:bodyPr/>
        <a:lstStyle/>
        <a:p>
          <a:pPr marL="0" lvl="0" indent="0" algn="ctr" defTabSz="488950">
            <a:lnSpc>
              <a:spcPct val="90000"/>
            </a:lnSpc>
            <a:spcBef>
              <a:spcPct val="0"/>
            </a:spcBef>
            <a:spcAft>
              <a:spcPct val="35000"/>
            </a:spcAft>
          </a:pPr>
          <a:r>
            <a:rPr lang="en-US" sz="1100" i="0" kern="1200" dirty="0"/>
            <a:t>Site Survey</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chemeClr val="tx1">
            <a:lumMod val="50000"/>
            <a:lumOff val="50000"/>
          </a:schemeClr>
        </a:solidFill>
      </dgm:spPr>
      <dgm:t>
        <a:bodyPr/>
        <a:lstStyle/>
        <a:p>
          <a:r>
            <a:rPr lang="en-US" sz="1100" i="0" dirty="0"/>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2172460"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5215230" y="0"/>
          <a:ext cx="2172460"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chemeClr val="tx1">
            <a:lumMod val="50000"/>
            <a:lumOff val="50000"/>
          </a:schemeClr>
        </a:solidFill>
        <a:ln w="12700" cap="flat" cmpd="sng" algn="ctr">
          <a:solidFill>
            <a:prstClr val="white">
              <a:hueOff val="0"/>
              <a:satOff val="0"/>
              <a:lumOff val="0"/>
              <a:alphaOff val="0"/>
            </a:prstClr>
          </a:solidFill>
          <a:prstDash val="solid"/>
          <a:miter lim="800000"/>
        </a:ln>
        <a:effectLst/>
      </dgm:spPr>
      <dgm:t>
        <a:bodyPr/>
        <a:lstStyle/>
        <a:p>
          <a:pPr marL="0" lvl="0" indent="0" algn="ctr" defTabSz="488950">
            <a:lnSpc>
              <a:spcPct val="90000"/>
            </a:lnSpc>
            <a:spcBef>
              <a:spcPct val="0"/>
            </a:spcBef>
            <a:spcAft>
              <a:spcPct val="35000"/>
            </a:spcAft>
          </a:pPr>
          <a:r>
            <a:rPr lang="en-US" sz="1100" i="0" kern="1200" dirty="0"/>
            <a:t>Site Survey</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rgbClr val="C00000"/>
        </a:solidFill>
      </dgm:spPr>
      <dgm:t>
        <a:bodyPr/>
        <a:lstStyle/>
        <a:p>
          <a:r>
            <a:rPr lang="en-US" sz="1100" i="0" dirty="0"/>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2172460"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5215230" y="0"/>
          <a:ext cx="2172460"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chemeClr val="tx1">
            <a:lumMod val="50000"/>
            <a:lumOff val="50000"/>
          </a:schemeClr>
        </a:solidFill>
      </dgm:spPr>
      <dgm:t>
        <a:bodyPr/>
        <a:lstStyle/>
        <a:p>
          <a:r>
            <a:rPr lang="en-US" sz="1100" i="0" dirty="0"/>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8674"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319370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7668067" y="0"/>
          <a:ext cx="3193702"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8674"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8674"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8674"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8674"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954F5135-7934-47D6-A18D-8B15EDCEA2AE}" type="sibTrans" cxnId="{2E1D9473-78F3-4CC4-9FC7-3F5D0B5D106E}">
      <dgm:prSet/>
      <dgm:spPr/>
      <dgm:t>
        <a:bodyPr/>
        <a:lstStyle/>
        <a:p>
          <a:endParaRPr lang="de-CH"/>
        </a:p>
      </dgm:t>
    </dgm:pt>
    <dgm:pt modelId="{5FD5962C-EB4C-4FA3-82B0-F70388591F63}" type="par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319370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a:xfrm>
          <a:off x="5113106" y="0"/>
          <a:ext cx="319370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7668067" y="0"/>
          <a:ext cx="3193702"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rgbClr val="485A2C"/>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srgbClr val="485A2C"/>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rgbClr val="485A2C"/>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srgbClr val="485A2C"/>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319370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custLinFactNeighborY="3420">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a:xfrm>
          <a:off x="5113106" y="0"/>
          <a:ext cx="319370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7668067" y="0"/>
          <a:ext cx="3193702"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Problem</a:t>
          </a:r>
          <a:br>
            <a:rPr lang="de-CH" sz="1100" i="0" kern="1200" dirty="0">
              <a:solidFill>
                <a:prstClr val="white"/>
              </a:solidFill>
              <a:latin typeface="Arial" panose="020B0604020202020204"/>
              <a:ea typeface="+mn-ea"/>
              <a:cs typeface="+mn-cs"/>
            </a:rPr>
          </a:br>
          <a:r>
            <a:rPr lang="de-CH" sz="1100" i="0" kern="1200" dirty="0" err="1">
              <a:solidFill>
                <a:prstClr val="white"/>
              </a:solidFill>
              <a:latin typeface="Arial" panose="020B0604020202020204"/>
              <a:ea typeface="+mn-ea"/>
              <a:cs typeface="+mn-cs"/>
            </a:rPr>
            <a:t>Identification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Objectives</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Design and</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Development</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Demonstration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752616FE-9387-45E4-8214-B7B6521EDCF8}">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Evaluation</a:t>
          </a:r>
        </a:p>
      </dgm:t>
    </dgm:pt>
    <dgm:pt modelId="{8F7D84AD-C4C3-440B-8E0F-CBCEFE1C8AEE}" type="parTrans" cxnId="{2D7A2FF1-1CA2-4B2D-A1C5-6EFD12716C5C}">
      <dgm:prSet/>
      <dgm:spPr/>
      <dgm:t>
        <a:bodyPr/>
        <a:lstStyle/>
        <a:p>
          <a:endParaRPr lang="de-CH"/>
        </a:p>
      </dgm:t>
    </dgm:pt>
    <dgm:pt modelId="{3211AEC5-A76D-445D-B536-5EB71BB5230C}" type="sibTrans" cxnId="{2D7A2FF1-1CA2-4B2D-A1C5-6EFD12716C5C}">
      <dgm:prSet/>
      <dgm:spPr/>
      <dgm:t>
        <a:bodyPr/>
        <a:lstStyle/>
        <a:p>
          <a:endParaRPr lang="de-CH"/>
        </a:p>
      </dgm:t>
    </dgm:pt>
    <dgm:pt modelId="{D732E1BB-0168-4652-9E0D-80C217838F3D}">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Communication</a:t>
          </a:r>
        </a:p>
      </dgm:t>
    </dgm:pt>
    <dgm:pt modelId="{67269E0B-66C4-42F9-8D49-0916DF379D7D}" type="parTrans" cxnId="{8B5A355F-7174-4168-B22E-D675C10E7BE3}">
      <dgm:prSet/>
      <dgm:spPr/>
      <dgm:t>
        <a:bodyPr/>
        <a:lstStyle/>
        <a:p>
          <a:endParaRPr lang="de-CH"/>
        </a:p>
      </dgm:t>
    </dgm:pt>
    <dgm:pt modelId="{3335197C-FD0E-4FCF-B4C3-DC60905E58B6}" type="sibTrans" cxnId="{8B5A355F-7174-4168-B22E-D675C10E7BE3}">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6" custLinFactNeighborX="-704" custLinFactNeighborY="877">
        <dgm:presLayoutVars>
          <dgm:bulletEnabled val="1"/>
        </dgm:presLayoutVars>
      </dgm:prSet>
      <dgm:spPr>
        <a:xfrm>
          <a:off x="0" y="0"/>
          <a:ext cx="2172460"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6">
        <dgm:presLayoutVars>
          <dgm:bulletEnabled val="1"/>
        </dgm:presLayoutVars>
      </dgm:prSet>
      <dgm:spPr>
        <a:xfrm>
          <a:off x="1739294" y="0"/>
          <a:ext cx="2172460"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6">
        <dgm:presLayoutVars>
          <dgm:bulletEnabled val="1"/>
        </dgm:presLayoutVars>
      </dgm:prSet>
      <dgm:spPr>
        <a:xfrm>
          <a:off x="3477262" y="0"/>
          <a:ext cx="2172460"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6">
        <dgm:presLayoutVars>
          <dgm:bulletEnabled val="1"/>
        </dgm:presLayoutVars>
      </dgm:prSet>
      <dgm:spPr>
        <a:xfrm>
          <a:off x="5215230" y="0"/>
          <a:ext cx="2172460" cy="399260"/>
        </a:xfrm>
        <a:prstGeom prst="chevron">
          <a:avLst/>
        </a:prstGeom>
      </dgm:spPr>
    </dgm:pt>
    <dgm:pt modelId="{CFEFDA65-BB91-49CC-B413-9F3D25742553}" type="pres">
      <dgm:prSet presAssocID="{954F5135-7934-47D6-A18D-8B15EDCEA2AE}" presName="parSpace" presStyleCnt="0"/>
      <dgm:spPr/>
    </dgm:pt>
    <dgm:pt modelId="{6AE0E9A9-2714-4831-B2F2-E9AC7B5E1024}" type="pres">
      <dgm:prSet presAssocID="{752616FE-9387-45E4-8214-B7B6521EDCF8}" presName="parTxOnly" presStyleLbl="node1" presStyleIdx="4" presStyleCnt="6">
        <dgm:presLayoutVars>
          <dgm:bulletEnabled val="1"/>
        </dgm:presLayoutVars>
      </dgm:prSet>
      <dgm:spPr>
        <a:xfrm>
          <a:off x="6953198" y="0"/>
          <a:ext cx="2172460" cy="399260"/>
        </a:xfrm>
        <a:prstGeom prst="chevron">
          <a:avLst/>
        </a:prstGeom>
      </dgm:spPr>
    </dgm:pt>
    <dgm:pt modelId="{40CB1237-7B4B-40BD-8A64-12F719919681}" type="pres">
      <dgm:prSet presAssocID="{3211AEC5-A76D-445D-B536-5EB71BB5230C}" presName="parSpace" presStyleCnt="0"/>
      <dgm:spPr/>
    </dgm:pt>
    <dgm:pt modelId="{7FED5D6F-7B21-4402-B306-91C3C9FB6040}" type="pres">
      <dgm:prSet presAssocID="{D732E1BB-0168-4652-9E0D-80C217838F3D}" presName="parTxOnly" presStyleLbl="node1" presStyleIdx="5" presStyleCnt="6" custLinFactNeighborX="3431" custLinFactNeighborY="53374">
        <dgm:presLayoutVars>
          <dgm:bulletEnabled val="1"/>
        </dgm:presLayoutVars>
      </dgm:prSet>
      <dgm:spPr>
        <a:xfrm>
          <a:off x="8691166" y="0"/>
          <a:ext cx="2172460"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06901A1C-D669-4255-88D1-BCB4C23699AB}" type="presOf" srcId="{D732E1BB-0168-4652-9E0D-80C217838F3D}" destId="{7FED5D6F-7B21-4402-B306-91C3C9FB6040}" srcOrd="0" destOrd="0" presId="urn:microsoft.com/office/officeart/2005/8/layout/hChevron3"/>
    <dgm:cxn modelId="{456F6220-B8AC-48C9-820C-42CF4A29771A}" type="presOf" srcId="{752616FE-9387-45E4-8214-B7B6521EDCF8}" destId="{6AE0E9A9-2714-4831-B2F2-E9AC7B5E1024}"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8B5A355F-7174-4168-B22E-D675C10E7BE3}" srcId="{68C48B32-1904-4A99-9D62-D3F4C630379E}" destId="{D732E1BB-0168-4652-9E0D-80C217838F3D}" srcOrd="5" destOrd="0" parTransId="{67269E0B-66C4-42F9-8D49-0916DF379D7D}" sibTransId="{3335197C-FD0E-4FCF-B4C3-DC60905E58B6}"/>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2D7A2FF1-1CA2-4B2D-A1C5-6EFD12716C5C}" srcId="{68C48B32-1904-4A99-9D62-D3F4C630379E}" destId="{752616FE-9387-45E4-8214-B7B6521EDCF8}" srcOrd="4" destOrd="0" parTransId="{8F7D84AD-C4C3-440B-8E0F-CBCEFE1C8AEE}" sibTransId="{3211AEC5-A76D-445D-B536-5EB71BB5230C}"/>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E44310FB-4429-4420-BA3D-46170DBF78B5}" type="presParOf" srcId="{D483A3EC-13DB-413D-8B2E-315B32863619}" destId="{CFEFDA65-BB91-49CC-B413-9F3D25742553}" srcOrd="7" destOrd="0" presId="urn:microsoft.com/office/officeart/2005/8/layout/hChevron3"/>
    <dgm:cxn modelId="{5F23B1A9-2FE8-446A-B2DE-4F0D5B2E2415}" type="presParOf" srcId="{D483A3EC-13DB-413D-8B2E-315B32863619}" destId="{6AE0E9A9-2714-4831-B2F2-E9AC7B5E1024}" srcOrd="8" destOrd="0" presId="urn:microsoft.com/office/officeart/2005/8/layout/hChevron3"/>
    <dgm:cxn modelId="{EC502BEA-40C9-4121-99E3-E620F9BD5BA4}" type="presParOf" srcId="{D483A3EC-13DB-413D-8B2E-315B32863619}" destId="{40CB1237-7B4B-40BD-8A64-12F719919681}" srcOrd="9" destOrd="0" presId="urn:microsoft.com/office/officeart/2005/8/layout/hChevron3"/>
    <dgm:cxn modelId="{827EB0F9-BF96-41AA-8640-3C87BAB4AEFD}" type="presParOf" srcId="{D483A3EC-13DB-413D-8B2E-315B32863619}" destId="{7FED5D6F-7B21-4402-B306-91C3C9FB6040}"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rgbClr val="007A96"/>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A0543F82-8FA4-4A39-BBD1-8A9843808D01}">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gm:t>
    </dgm:pt>
    <dgm:pt modelId="{CB0E9894-BEFA-4BCB-AA68-18BC0FBCEB3C}" type="parTrans" cxnId="{15FC2F4B-6CAE-408F-928D-9DC38C7AD154}">
      <dgm:prSet/>
      <dgm:spPr/>
      <dgm:t>
        <a:bodyPr/>
        <a:lstStyle/>
        <a:p>
          <a:endParaRPr lang="de-CH"/>
        </a:p>
      </dgm:t>
    </dgm:pt>
    <dgm:pt modelId="{ECADD731-569B-4A08-AE64-1F8C0329BAA1}" type="sibTrans" cxnId="{15FC2F4B-6CAE-408F-928D-9DC38C7AD154}">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5" custLinFactNeighborX="-256" custLinFactNeighborY="-45">
        <dgm:presLayoutVars>
          <dgm:bulletEnabled val="1"/>
        </dgm:presLayoutVars>
      </dgm:prSet>
      <dgm:spPr>
        <a:xfrm>
          <a:off x="2" y="0"/>
          <a:ext cx="258626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5">
        <dgm:presLayoutVars>
          <dgm:bulletEnabled val="1"/>
        </dgm:presLayoutVars>
      </dgm:prSet>
      <dgm:spPr>
        <a:xfrm>
          <a:off x="2070335" y="0"/>
          <a:ext cx="258626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5">
        <dgm:presLayoutVars>
          <dgm:bulletEnabled val="1"/>
        </dgm:presLayoutVars>
      </dgm:prSet>
      <dgm:spPr>
        <a:xfrm>
          <a:off x="4139345" y="0"/>
          <a:ext cx="258626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5">
        <dgm:presLayoutVars>
          <dgm:bulletEnabled val="1"/>
        </dgm:presLayoutVars>
      </dgm:prSet>
      <dgm:spPr>
        <a:xfrm>
          <a:off x="6208355" y="0"/>
          <a:ext cx="2586262" cy="399260"/>
        </a:xfrm>
        <a:prstGeom prst="chevron">
          <a:avLst/>
        </a:prstGeom>
      </dgm:spPr>
    </dgm:pt>
    <dgm:pt modelId="{950323A2-3A34-452F-802B-DD3D97A9060C}" type="pres">
      <dgm:prSet presAssocID="{954F5135-7934-47D6-A18D-8B15EDCEA2AE}" presName="parSpace" presStyleCnt="0"/>
      <dgm:spPr/>
    </dgm:pt>
    <dgm:pt modelId="{38F798F0-2CC4-4917-A508-FF1149D1428E}" type="pres">
      <dgm:prSet presAssocID="{A0543F82-8FA4-4A39-BBD1-8A9843808D01}" presName="parTxOnly" presStyleLbl="node1" presStyleIdx="4" presStyleCnt="5">
        <dgm:presLayoutVars>
          <dgm:bulletEnabled val="1"/>
        </dgm:presLayoutVars>
      </dgm:prSet>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78965232-D871-4AB6-A505-484FB9FF6A78}" type="presOf" srcId="{A0543F82-8FA4-4A39-BBD1-8A9843808D01}" destId="{38F798F0-2CC4-4917-A508-FF1149D1428E}"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15FC2F4B-6CAE-408F-928D-9DC38C7AD154}" srcId="{68C48B32-1904-4A99-9D62-D3F4C630379E}" destId="{A0543F82-8FA4-4A39-BBD1-8A9843808D01}" srcOrd="4" destOrd="0" parTransId="{CB0E9894-BEFA-4BCB-AA68-18BC0FBCEB3C}" sibTransId="{ECADD731-569B-4A08-AE64-1F8C0329BAA1}"/>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F4CABA6F-5E0A-4317-9884-6AAB2B61E1B7}" type="presParOf" srcId="{D483A3EC-13DB-413D-8B2E-315B32863619}" destId="{950323A2-3A34-452F-802B-DD3D97A9060C}" srcOrd="7" destOrd="0" presId="urn:microsoft.com/office/officeart/2005/8/layout/hChevron3"/>
    <dgm:cxn modelId="{7855974A-FC41-4B82-9020-F393BD563492}" type="presParOf" srcId="{D483A3EC-13DB-413D-8B2E-315B32863619}" destId="{38F798F0-2CC4-4917-A508-FF1149D1428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Lst>
  <dgm:cxnLst>
    <dgm:cxn modelId="{41A40C56-0C61-4873-A6B3-5B53D517E36C}" type="presOf" srcId="{68C48B32-1904-4A99-9D62-D3F4C630379E}" destId="{D483A3EC-13DB-413D-8B2E-315B32863619}" srcOrd="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Site Survey</a:t>
          </a:r>
          <a:endParaRPr lang="en-US" sz="1100" i="0" kern="1200" dirty="0">
            <a:solidFill>
              <a:prstClr val="white"/>
            </a:solidFill>
            <a:latin typeface="Arial" panose="020B0604020202020204"/>
            <a:ea typeface="+mn-ea"/>
            <a:cs typeface="+mn-cs"/>
          </a:endParaRP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2" y="0"/>
          <a:ext cx="2586262" cy="399260"/>
        </a:xfrm>
        <a:prstGeom prst="homePlate">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sp:txBody>
      <dsp:txXfrm>
        <a:off x="2" y="0"/>
        <a:ext cx="2486447" cy="399260"/>
      </dsp:txXfrm>
    </dsp:sp>
    <dsp:sp modelId="{6DD7F5E3-3472-4BD5-A662-88BA92371E6F}">
      <dsp:nvSpPr>
        <dsp:cNvPr id="0" name=""/>
        <dsp:cNvSpPr/>
      </dsp:nvSpPr>
      <dsp:spPr>
        <a:xfrm>
          <a:off x="2070335" y="0"/>
          <a:ext cx="2586262" cy="399260"/>
        </a:xfrm>
        <a:prstGeom prst="chevron">
          <a:avLst/>
        </a:prstGeom>
        <a:solidFill>
          <a:srgbClr val="007A9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sp:txBody>
      <dsp:txXfrm>
        <a:off x="2269965" y="0"/>
        <a:ext cx="2187002" cy="399260"/>
      </dsp:txXfrm>
    </dsp:sp>
    <dsp:sp modelId="{475421ED-CC2F-47BD-B565-BC2D690E0518}">
      <dsp:nvSpPr>
        <dsp:cNvPr id="0" name=""/>
        <dsp:cNvSpPr/>
      </dsp:nvSpPr>
      <dsp:spPr>
        <a:xfrm>
          <a:off x="413934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sp:txBody>
      <dsp:txXfrm>
        <a:off x="4338975" y="0"/>
        <a:ext cx="2187002" cy="399260"/>
      </dsp:txXfrm>
    </dsp:sp>
    <dsp:sp modelId="{435C604C-6CC6-407B-A623-6836B4D2F1A6}">
      <dsp:nvSpPr>
        <dsp:cNvPr id="0" name=""/>
        <dsp:cNvSpPr/>
      </dsp:nvSpPr>
      <dsp:spPr>
        <a:xfrm>
          <a:off x="620835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sp:txBody>
      <dsp:txXfrm>
        <a:off x="6407985" y="0"/>
        <a:ext cx="2187002" cy="399260"/>
      </dsp:txXfrm>
    </dsp:sp>
    <dsp:sp modelId="{38F798F0-2CC4-4917-A508-FF1149D1428E}">
      <dsp:nvSpPr>
        <dsp:cNvPr id="0" name=""/>
        <dsp:cNvSpPr/>
      </dsp:nvSpPr>
      <dsp:spPr>
        <a:xfrm>
          <a:off x="8277364"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sp:txBody>
      <dsp:txXfrm>
        <a:off x="8476994" y="0"/>
        <a:ext cx="2187002" cy="3992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2" y="0"/>
          <a:ext cx="2586262" cy="399260"/>
        </a:xfrm>
        <a:prstGeom prst="homePlate">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sp:txBody>
      <dsp:txXfrm>
        <a:off x="2" y="0"/>
        <a:ext cx="2486447" cy="399260"/>
      </dsp:txXfrm>
    </dsp:sp>
    <dsp:sp modelId="{6DD7F5E3-3472-4BD5-A662-88BA92371E6F}">
      <dsp:nvSpPr>
        <dsp:cNvPr id="0" name=""/>
        <dsp:cNvSpPr/>
      </dsp:nvSpPr>
      <dsp:spPr>
        <a:xfrm>
          <a:off x="207033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sp:txBody>
      <dsp:txXfrm>
        <a:off x="2269965" y="0"/>
        <a:ext cx="2187002" cy="399260"/>
      </dsp:txXfrm>
    </dsp:sp>
    <dsp:sp modelId="{475421ED-CC2F-47BD-B565-BC2D690E0518}">
      <dsp:nvSpPr>
        <dsp:cNvPr id="0" name=""/>
        <dsp:cNvSpPr/>
      </dsp:nvSpPr>
      <dsp:spPr>
        <a:xfrm>
          <a:off x="4139345" y="0"/>
          <a:ext cx="2586262" cy="399260"/>
        </a:xfrm>
        <a:prstGeom prst="chevron">
          <a:avLst/>
        </a:prstGeom>
        <a:solidFill>
          <a:srgbClr val="007A9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sp:txBody>
      <dsp:txXfrm>
        <a:off x="4338975" y="0"/>
        <a:ext cx="2187002" cy="399260"/>
      </dsp:txXfrm>
    </dsp:sp>
    <dsp:sp modelId="{435C604C-6CC6-407B-A623-6836B4D2F1A6}">
      <dsp:nvSpPr>
        <dsp:cNvPr id="0" name=""/>
        <dsp:cNvSpPr/>
      </dsp:nvSpPr>
      <dsp:spPr>
        <a:xfrm>
          <a:off x="620835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sp:txBody>
      <dsp:txXfrm>
        <a:off x="6407985" y="0"/>
        <a:ext cx="2187002" cy="399260"/>
      </dsp:txXfrm>
    </dsp:sp>
    <dsp:sp modelId="{38F798F0-2CC4-4917-A508-FF1149D1428E}">
      <dsp:nvSpPr>
        <dsp:cNvPr id="0" name=""/>
        <dsp:cNvSpPr/>
      </dsp:nvSpPr>
      <dsp:spPr>
        <a:xfrm>
          <a:off x="8277364"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sp:txBody>
      <dsp:txXfrm>
        <a:off x="8476994" y="0"/>
        <a:ext cx="2187002" cy="3992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2" y="0"/>
          <a:ext cx="2586262" cy="399260"/>
        </a:xfrm>
        <a:prstGeom prst="homePlate">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sp:txBody>
      <dsp:txXfrm>
        <a:off x="2" y="0"/>
        <a:ext cx="2486447" cy="399260"/>
      </dsp:txXfrm>
    </dsp:sp>
    <dsp:sp modelId="{6DD7F5E3-3472-4BD5-A662-88BA92371E6F}">
      <dsp:nvSpPr>
        <dsp:cNvPr id="0" name=""/>
        <dsp:cNvSpPr/>
      </dsp:nvSpPr>
      <dsp:spPr>
        <a:xfrm>
          <a:off x="207033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sp:txBody>
      <dsp:txXfrm>
        <a:off x="2269965" y="0"/>
        <a:ext cx="2187002" cy="399260"/>
      </dsp:txXfrm>
    </dsp:sp>
    <dsp:sp modelId="{475421ED-CC2F-47BD-B565-BC2D690E0518}">
      <dsp:nvSpPr>
        <dsp:cNvPr id="0" name=""/>
        <dsp:cNvSpPr/>
      </dsp:nvSpPr>
      <dsp:spPr>
        <a:xfrm>
          <a:off x="413934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sp:txBody>
      <dsp:txXfrm>
        <a:off x="4338975" y="0"/>
        <a:ext cx="2187002" cy="399260"/>
      </dsp:txXfrm>
    </dsp:sp>
    <dsp:sp modelId="{435C604C-6CC6-407B-A623-6836B4D2F1A6}">
      <dsp:nvSpPr>
        <dsp:cNvPr id="0" name=""/>
        <dsp:cNvSpPr/>
      </dsp:nvSpPr>
      <dsp:spPr>
        <a:xfrm>
          <a:off x="6208355" y="0"/>
          <a:ext cx="2586262" cy="399260"/>
        </a:xfrm>
        <a:prstGeom prst="chevron">
          <a:avLst/>
        </a:prstGeom>
        <a:solidFill>
          <a:srgbClr val="007A9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sp:txBody>
      <dsp:txXfrm>
        <a:off x="6407985" y="0"/>
        <a:ext cx="2187002" cy="399260"/>
      </dsp:txXfrm>
    </dsp:sp>
    <dsp:sp modelId="{38F798F0-2CC4-4917-A508-FF1149D1428E}">
      <dsp:nvSpPr>
        <dsp:cNvPr id="0" name=""/>
        <dsp:cNvSpPr/>
      </dsp:nvSpPr>
      <dsp:spPr>
        <a:xfrm>
          <a:off x="8277364"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sp:txBody>
      <dsp:txXfrm>
        <a:off x="8476994" y="0"/>
        <a:ext cx="2187002" cy="3992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2" y="0"/>
          <a:ext cx="2586262" cy="399260"/>
        </a:xfrm>
        <a:prstGeom prst="homePlate">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sp:txBody>
      <dsp:txXfrm>
        <a:off x="2" y="0"/>
        <a:ext cx="2486447" cy="399260"/>
      </dsp:txXfrm>
    </dsp:sp>
    <dsp:sp modelId="{6DD7F5E3-3472-4BD5-A662-88BA92371E6F}">
      <dsp:nvSpPr>
        <dsp:cNvPr id="0" name=""/>
        <dsp:cNvSpPr/>
      </dsp:nvSpPr>
      <dsp:spPr>
        <a:xfrm>
          <a:off x="207033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sp:txBody>
      <dsp:txXfrm>
        <a:off x="2269965" y="0"/>
        <a:ext cx="2187002" cy="399260"/>
      </dsp:txXfrm>
    </dsp:sp>
    <dsp:sp modelId="{475421ED-CC2F-47BD-B565-BC2D690E0518}">
      <dsp:nvSpPr>
        <dsp:cNvPr id="0" name=""/>
        <dsp:cNvSpPr/>
      </dsp:nvSpPr>
      <dsp:spPr>
        <a:xfrm>
          <a:off x="413934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sp:txBody>
      <dsp:txXfrm>
        <a:off x="4338975" y="0"/>
        <a:ext cx="2187002" cy="399260"/>
      </dsp:txXfrm>
    </dsp:sp>
    <dsp:sp modelId="{435C604C-6CC6-407B-A623-6836B4D2F1A6}">
      <dsp:nvSpPr>
        <dsp:cNvPr id="0" name=""/>
        <dsp:cNvSpPr/>
      </dsp:nvSpPr>
      <dsp:spPr>
        <a:xfrm>
          <a:off x="620835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sp:txBody>
      <dsp:txXfrm>
        <a:off x="6407985" y="0"/>
        <a:ext cx="2187002" cy="399260"/>
      </dsp:txXfrm>
    </dsp:sp>
    <dsp:sp modelId="{38F798F0-2CC4-4917-A508-FF1149D1428E}">
      <dsp:nvSpPr>
        <dsp:cNvPr id="0" name=""/>
        <dsp:cNvSpPr/>
      </dsp:nvSpPr>
      <dsp:spPr>
        <a:xfrm>
          <a:off x="8277364" y="0"/>
          <a:ext cx="2586262" cy="399260"/>
        </a:xfrm>
        <a:prstGeom prst="chevron">
          <a:avLst/>
        </a:prstGeom>
        <a:solidFill>
          <a:srgbClr val="007A9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sp:txBody>
      <dsp:txXfrm>
        <a:off x="8476994" y="0"/>
        <a:ext cx="2187002" cy="399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schemeClr val="tx1">
            <a:lumMod val="50000"/>
            <a:lumOff val="5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Site Survey</a:t>
          </a:r>
          <a:endParaRPr lang="en-US" sz="1100" i="0" kern="1200" dirty="0">
            <a:solidFill>
              <a:prstClr val="white"/>
            </a:solidFill>
            <a:latin typeface="Arial" panose="020B0604020202020204"/>
            <a:ea typeface="+mn-ea"/>
            <a:cs typeface="+mn-cs"/>
          </a:endParaRP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schemeClr val="tx1">
            <a:lumMod val="50000"/>
            <a:lumOff val="5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Site Survey</a:t>
          </a:r>
          <a:endParaRPr lang="en-US" sz="1100" i="0" kern="1200" dirty="0">
            <a:solidFill>
              <a:prstClr val="white"/>
            </a:solidFill>
            <a:latin typeface="Arial" panose="020B0604020202020204"/>
            <a:ea typeface="+mn-ea"/>
            <a:cs typeface="+mn-cs"/>
          </a:endParaRP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srgbClr val="485A2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srgbClr val="485A2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rgbClr val="485A2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srgbClr val="485A2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2172460" cy="719313"/>
        </a:xfrm>
        <a:prstGeom prst="homePlate">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Problem</a:t>
          </a:r>
          <a:br>
            <a:rPr lang="de-CH" sz="1100" i="0" kern="1200" dirty="0">
              <a:solidFill>
                <a:prstClr val="white"/>
              </a:solidFill>
              <a:latin typeface="Arial" panose="020B0604020202020204"/>
              <a:ea typeface="+mn-ea"/>
              <a:cs typeface="+mn-cs"/>
            </a:rPr>
          </a:br>
          <a:r>
            <a:rPr lang="de-CH" sz="1100" i="0" kern="1200" dirty="0" err="1">
              <a:solidFill>
                <a:prstClr val="white"/>
              </a:solidFill>
              <a:latin typeface="Arial" panose="020B0604020202020204"/>
              <a:ea typeface="+mn-ea"/>
              <a:cs typeface="+mn-cs"/>
            </a:rPr>
            <a:t>Identification</a:t>
          </a:r>
          <a:endParaRPr lang="en-US" sz="1100" i="0" kern="1200" dirty="0">
            <a:solidFill>
              <a:prstClr val="white"/>
            </a:solidFill>
            <a:latin typeface="Arial" panose="020B0604020202020204"/>
            <a:ea typeface="+mn-ea"/>
            <a:cs typeface="+mn-cs"/>
          </a:endParaRPr>
        </a:p>
      </dsp:txBody>
      <dsp:txXfrm>
        <a:off x="0" y="0"/>
        <a:ext cx="1992632" cy="719313"/>
      </dsp:txXfrm>
    </dsp:sp>
    <dsp:sp modelId="{6DD7F5E3-3472-4BD5-A662-88BA92371E6F}">
      <dsp:nvSpPr>
        <dsp:cNvPr id="0" name=""/>
        <dsp:cNvSpPr/>
      </dsp:nvSpPr>
      <dsp:spPr>
        <a:xfrm>
          <a:off x="1739294" y="0"/>
          <a:ext cx="2172460" cy="719313"/>
        </a:xfrm>
        <a:prstGeom prst="chevron">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Objectives</a:t>
          </a:r>
        </a:p>
      </dsp:txBody>
      <dsp:txXfrm>
        <a:off x="2098951" y="0"/>
        <a:ext cx="1453147" cy="719313"/>
      </dsp:txXfrm>
    </dsp:sp>
    <dsp:sp modelId="{475421ED-CC2F-47BD-B565-BC2D690E0518}">
      <dsp:nvSpPr>
        <dsp:cNvPr id="0" name=""/>
        <dsp:cNvSpPr/>
      </dsp:nvSpPr>
      <dsp:spPr>
        <a:xfrm>
          <a:off x="3477262" y="0"/>
          <a:ext cx="2172460" cy="719313"/>
        </a:xfrm>
        <a:prstGeom prst="chevron">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Design and</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Development</a:t>
          </a:r>
        </a:p>
      </dsp:txBody>
      <dsp:txXfrm>
        <a:off x="3836919" y="0"/>
        <a:ext cx="1453147" cy="719313"/>
      </dsp:txXfrm>
    </dsp:sp>
    <dsp:sp modelId="{435C604C-6CC6-407B-A623-6836B4D2F1A6}">
      <dsp:nvSpPr>
        <dsp:cNvPr id="0" name=""/>
        <dsp:cNvSpPr/>
      </dsp:nvSpPr>
      <dsp:spPr>
        <a:xfrm>
          <a:off x="5215230" y="0"/>
          <a:ext cx="2172460" cy="719313"/>
        </a:xfrm>
        <a:prstGeom prst="chevron">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Demonstration</a:t>
          </a:r>
        </a:p>
      </dsp:txBody>
      <dsp:txXfrm>
        <a:off x="5574887" y="0"/>
        <a:ext cx="1453147" cy="719313"/>
      </dsp:txXfrm>
    </dsp:sp>
    <dsp:sp modelId="{6AE0E9A9-2714-4831-B2F2-E9AC7B5E1024}">
      <dsp:nvSpPr>
        <dsp:cNvPr id="0" name=""/>
        <dsp:cNvSpPr/>
      </dsp:nvSpPr>
      <dsp:spPr>
        <a:xfrm>
          <a:off x="6953198" y="0"/>
          <a:ext cx="2172460" cy="719313"/>
        </a:xfrm>
        <a:prstGeom prst="chevron">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Evaluation</a:t>
          </a:r>
        </a:p>
      </dsp:txBody>
      <dsp:txXfrm>
        <a:off x="7312855" y="0"/>
        <a:ext cx="1453147" cy="719313"/>
      </dsp:txXfrm>
    </dsp:sp>
    <dsp:sp modelId="{7FED5D6F-7B21-4402-B306-91C3C9FB6040}">
      <dsp:nvSpPr>
        <dsp:cNvPr id="0" name=""/>
        <dsp:cNvSpPr/>
      </dsp:nvSpPr>
      <dsp:spPr>
        <a:xfrm>
          <a:off x="8692492" y="0"/>
          <a:ext cx="2172460" cy="719313"/>
        </a:xfrm>
        <a:prstGeom prst="chevron">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Communication</a:t>
          </a:r>
        </a:p>
      </dsp:txBody>
      <dsp:txXfrm>
        <a:off x="9052149" y="0"/>
        <a:ext cx="1453147" cy="7193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2" y="0"/>
          <a:ext cx="2586262" cy="399260"/>
        </a:xfrm>
        <a:prstGeom prst="homePlate">
          <a:avLst/>
        </a:prstGeom>
        <a:solidFill>
          <a:srgbClr val="007A9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sp:txBody>
      <dsp:txXfrm>
        <a:off x="2" y="0"/>
        <a:ext cx="2486447" cy="399260"/>
      </dsp:txXfrm>
    </dsp:sp>
    <dsp:sp modelId="{6DD7F5E3-3472-4BD5-A662-88BA92371E6F}">
      <dsp:nvSpPr>
        <dsp:cNvPr id="0" name=""/>
        <dsp:cNvSpPr/>
      </dsp:nvSpPr>
      <dsp:spPr>
        <a:xfrm>
          <a:off x="207033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sp:txBody>
      <dsp:txXfrm>
        <a:off x="2269965" y="0"/>
        <a:ext cx="2187002" cy="399260"/>
      </dsp:txXfrm>
    </dsp:sp>
    <dsp:sp modelId="{475421ED-CC2F-47BD-B565-BC2D690E0518}">
      <dsp:nvSpPr>
        <dsp:cNvPr id="0" name=""/>
        <dsp:cNvSpPr/>
      </dsp:nvSpPr>
      <dsp:spPr>
        <a:xfrm>
          <a:off x="413934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sp:txBody>
      <dsp:txXfrm>
        <a:off x="4338975" y="0"/>
        <a:ext cx="2187002" cy="399260"/>
      </dsp:txXfrm>
    </dsp:sp>
    <dsp:sp modelId="{435C604C-6CC6-407B-A623-6836B4D2F1A6}">
      <dsp:nvSpPr>
        <dsp:cNvPr id="0" name=""/>
        <dsp:cNvSpPr/>
      </dsp:nvSpPr>
      <dsp:spPr>
        <a:xfrm>
          <a:off x="620835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sp:txBody>
      <dsp:txXfrm>
        <a:off x="6407985" y="0"/>
        <a:ext cx="2187002" cy="399260"/>
      </dsp:txXfrm>
    </dsp:sp>
    <dsp:sp modelId="{38F798F0-2CC4-4917-A508-FF1149D1428E}">
      <dsp:nvSpPr>
        <dsp:cNvPr id="0" name=""/>
        <dsp:cNvSpPr/>
      </dsp:nvSpPr>
      <dsp:spPr>
        <a:xfrm>
          <a:off x="8277364"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sp:txBody>
      <dsp:txXfrm>
        <a:off x="8476994" y="0"/>
        <a:ext cx="2187002" cy="3992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28.05.2025</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‹Nr.›</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28.05.2025</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‹Nr.›</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Hi everyone, </a:t>
            </a:r>
            <a:r>
              <a:rPr lang="en-US" sz="4000" u="none" dirty="0"/>
              <a:t>welcome t</a:t>
            </a:r>
            <a:r>
              <a:rPr lang="en-US" sz="4000" dirty="0"/>
              <a:t>o my final presentation on automating Scan-to-BIM for telecom site planning.</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4000" kern="1200" dirty="0">
                <a:solidFill>
                  <a:schemeClr val="tx1"/>
                </a:solidFill>
                <a:latin typeface="+mn-lt"/>
                <a:ea typeface="+mn-ea"/>
                <a:cs typeface="+mn-cs"/>
              </a:rPr>
            </a:br>
            <a:r>
              <a:rPr lang="en-US" sz="4000" kern="1200" dirty="0">
                <a:solidFill>
                  <a:schemeClr val="tx1"/>
                </a:solidFill>
                <a:latin typeface="+mn-lt"/>
                <a:ea typeface="+mn-ea"/>
                <a:cs typeface="+mn-cs"/>
              </a:rPr>
              <a:t>It’s a collaboration with Axians, one of the leading ICT companies in Switzerland.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5400" dirty="0"/>
              <a:t>I’m glad that their innovation manager, Jean-Charles, can join us today.</a:t>
            </a:r>
            <a:endParaRPr lang="en-US" sz="40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344007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After that, they need to create building views for the permit application.</a:t>
            </a:r>
          </a:p>
          <a:p>
            <a:endParaRPr lang="en-US" dirty="0"/>
          </a:p>
          <a:p>
            <a:r>
              <a:rPr lang="en-US" dirty="0"/>
              <a:t>For the drawing they use 2D CAD. </a:t>
            </a:r>
          </a:p>
          <a:p>
            <a:r>
              <a:rPr lang="en-US" dirty="0"/>
              <a:t>CAD drawings are a simple collection of geometric primitives — like lines. </a:t>
            </a:r>
            <a:br>
              <a:rPr lang="en-US" dirty="0"/>
            </a:br>
            <a:r>
              <a:rPr lang="en-US" dirty="0"/>
              <a:t>These lines don’t contain any semantic information; they are often called </a:t>
            </a:r>
            <a:r>
              <a:rPr lang="en-US" b="1" dirty="0"/>
              <a:t>“dumb lines.”</a:t>
            </a:r>
            <a:endParaRPr lang="en-US" dirty="0"/>
          </a:p>
          <a:p>
            <a:endParaRPr lang="en-US" dirty="0"/>
          </a:p>
          <a:p>
            <a:r>
              <a:rPr lang="en-US" dirty="0"/>
              <a:t>If they’re lucky, they have access to paper drawings, which they can scan and trace. </a:t>
            </a:r>
          </a:p>
          <a:p>
            <a:r>
              <a:rPr lang="en-US" dirty="0"/>
              <a:t>Otherwise, they have to redraw the façade from scratch.</a:t>
            </a:r>
          </a:p>
        </p:txBody>
      </p:sp>
      <p:sp>
        <p:nvSpPr>
          <p:cNvPr id="4" name="Foliennummernplatzhalter 3"/>
          <p:cNvSpPr>
            <a:spLocks noGrp="1"/>
          </p:cNvSpPr>
          <p:nvPr>
            <p:ph type="sldNum" sz="quarter" idx="5"/>
          </p:nvPr>
        </p:nvSpPr>
        <p:spPr/>
        <p:txBody>
          <a:bodyPr/>
          <a:lstStyle/>
          <a:p>
            <a:fld id="{F615DDFD-030C-4D5A-B33E-3A7E7538D2BE}" type="slidenum">
              <a:rPr lang="de-CH" smtClean="0"/>
              <a:t>10</a:t>
            </a:fld>
            <a:endParaRPr lang="de-CH"/>
          </a:p>
        </p:txBody>
      </p:sp>
    </p:spTree>
    <p:extLst>
      <p:ext uri="{BB962C8B-B14F-4D97-AF65-F5344CB8AC3E}">
        <p14:creationId xmlns:p14="http://schemas.microsoft.com/office/powerpoint/2010/main" val="57775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After the building permit is approved, execution planning begins.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this stage, component density is often high — and working in 2D becomes increasingly difficult.</a:t>
            </a:r>
          </a:p>
          <a:p>
            <a:pPr marL="0" indent="0">
              <a:buFont typeface="Arial" panose="020B0604020202020204" pitchFamily="34" charset="0"/>
              <a:buNone/>
            </a:pPr>
            <a:endParaRPr lang="en-US" dirty="0"/>
          </a:p>
          <a:p>
            <a:r>
              <a:rPr lang="en-US" dirty="0"/>
              <a:t>To manage this complexity, they use 3D </a:t>
            </a:r>
            <a:r>
              <a:rPr lang="en-US" b="1" dirty="0"/>
              <a:t>BIM</a:t>
            </a:r>
            <a:r>
              <a:rPr lang="en-US" dirty="0"/>
              <a:t>, which goes a step further by adding </a:t>
            </a:r>
            <a:r>
              <a:rPr lang="en-US" b="1" dirty="0"/>
              <a:t>semantic information</a:t>
            </a:r>
            <a:r>
              <a:rPr lang="en-US" dirty="0"/>
              <a:t> to the geometry.</a:t>
            </a:r>
            <a:br>
              <a:rPr lang="en-US" dirty="0"/>
            </a:br>
            <a:r>
              <a:rPr lang="en-US" dirty="0"/>
              <a:t>The elements are no longer just simple lines — they represent complete components, like an entire antenna.</a:t>
            </a:r>
          </a:p>
          <a:p>
            <a:endParaRPr lang="en-US" dirty="0"/>
          </a:p>
          <a:p>
            <a:r>
              <a:rPr lang="en-US" dirty="0"/>
              <a:t>Once the model is built, you can </a:t>
            </a:r>
            <a:r>
              <a:rPr lang="en-US" b="1" dirty="0"/>
              <a:t>generate 2D drawings</a:t>
            </a:r>
            <a:r>
              <a:rPr lang="en-US" dirty="0"/>
              <a:t> from it.</a:t>
            </a:r>
          </a:p>
        </p:txBody>
      </p:sp>
      <p:sp>
        <p:nvSpPr>
          <p:cNvPr id="4" name="Foliennummernplatzhalter 3"/>
          <p:cNvSpPr>
            <a:spLocks noGrp="1"/>
          </p:cNvSpPr>
          <p:nvPr>
            <p:ph type="sldNum" sz="quarter" idx="5"/>
          </p:nvPr>
        </p:nvSpPr>
        <p:spPr/>
        <p:txBody>
          <a:bodyPr/>
          <a:lstStyle/>
          <a:p>
            <a:fld id="{F615DDFD-030C-4D5A-B33E-3A7E7538D2BE}" type="slidenum">
              <a:rPr lang="de-CH" smtClean="0"/>
              <a:t>11</a:t>
            </a:fld>
            <a:endParaRPr lang="de-CH"/>
          </a:p>
        </p:txBody>
      </p:sp>
    </p:spTree>
    <p:extLst>
      <p:ext uri="{BB962C8B-B14F-4D97-AF65-F5344CB8AC3E}">
        <p14:creationId xmlns:p14="http://schemas.microsoft.com/office/powerpoint/2010/main" val="328308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latin typeface="+mn-lt"/>
                <a:ea typeface="+mn-ea"/>
                <a:cs typeface="+mn-cs"/>
              </a:rPr>
              <a:t>After the site is built, it stays in operation for many years.</a:t>
            </a:r>
            <a:br>
              <a:rPr lang="en-US" dirty="0"/>
            </a:br>
            <a:endParaRPr lang="en-US" dirty="0"/>
          </a:p>
          <a:p>
            <a:pPr marL="0" indent="0">
              <a:buFont typeface="Arial" panose="020B0604020202020204" pitchFamily="34" charset="0"/>
              <a:buNone/>
            </a:pPr>
            <a:r>
              <a:rPr lang="en-US" dirty="0"/>
              <a:t>Any technical upgrades during this time are usually documented in CAD again.</a:t>
            </a:r>
          </a:p>
        </p:txBody>
      </p:sp>
      <p:sp>
        <p:nvSpPr>
          <p:cNvPr id="4" name="Foliennummernplatzhalter 3"/>
          <p:cNvSpPr>
            <a:spLocks noGrp="1"/>
          </p:cNvSpPr>
          <p:nvPr>
            <p:ph type="sldNum" sz="quarter" idx="5"/>
          </p:nvPr>
        </p:nvSpPr>
        <p:spPr/>
        <p:txBody>
          <a:bodyPr/>
          <a:lstStyle/>
          <a:p>
            <a:fld id="{F615DDFD-030C-4D5A-B33E-3A7E7538D2BE}" type="slidenum">
              <a:rPr lang="de-CH" smtClean="0"/>
              <a:t>12</a:t>
            </a:fld>
            <a:endParaRPr lang="de-CH"/>
          </a:p>
        </p:txBody>
      </p:sp>
    </p:spTree>
    <p:extLst>
      <p:ext uri="{BB962C8B-B14F-4D97-AF65-F5344CB8AC3E}">
        <p14:creationId xmlns:p14="http://schemas.microsoft.com/office/powerpoint/2010/main" val="352747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The workflow comes along with some challenges.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the reconstruction of the building is labor-intensive with a high dependence on the building owner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Second, there is no BIM context available for the technical design.</a:t>
            </a:r>
          </a:p>
        </p:txBody>
      </p:sp>
      <p:sp>
        <p:nvSpPr>
          <p:cNvPr id="4" name="Foliennummernplatzhalter 3"/>
          <p:cNvSpPr>
            <a:spLocks noGrp="1"/>
          </p:cNvSpPr>
          <p:nvPr>
            <p:ph type="sldNum" sz="quarter" idx="5"/>
          </p:nvPr>
        </p:nvSpPr>
        <p:spPr/>
        <p:txBody>
          <a:bodyPr/>
          <a:lstStyle/>
          <a:p>
            <a:fld id="{F615DDFD-030C-4D5A-B33E-3A7E7538D2BE}" type="slidenum">
              <a:rPr lang="de-CH" smtClean="0"/>
              <a:t>13</a:t>
            </a:fld>
            <a:endParaRPr lang="de-CH"/>
          </a:p>
        </p:txBody>
      </p:sp>
    </p:spTree>
    <p:extLst>
      <p:ext uri="{BB962C8B-B14F-4D97-AF65-F5344CB8AC3E}">
        <p14:creationId xmlns:p14="http://schemas.microsoft.com/office/powerpoint/2010/main" val="2644925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face these challenges, I propose a continuous BIM workflow over all phases.</a:t>
            </a:r>
            <a:br>
              <a:rPr lang="de-CH" b="0" dirty="0"/>
            </a:br>
            <a:br>
              <a:rPr lang="de-CH" b="0" dirty="0"/>
            </a:br>
            <a:r>
              <a:rPr lang="en-US" dirty="0"/>
              <a:t>█ This requires a so-called Scan-to-BIM solution that can model the façade of a physical building in BIM.</a:t>
            </a:r>
            <a:br>
              <a:rPr lang="de-CH" b="0" dirty="0"/>
            </a:br>
            <a:br>
              <a:rPr lang="de-CH" b="0" dirty="0"/>
            </a:br>
            <a:r>
              <a:rPr lang="en-US" dirty="0"/>
              <a:t>And that’s exactly what I aimed to develop in my research.</a:t>
            </a:r>
            <a:endParaRPr lang="de-CH" b="0" dirty="0"/>
          </a:p>
        </p:txBody>
      </p:sp>
      <p:sp>
        <p:nvSpPr>
          <p:cNvPr id="4" name="Foliennummernplatzhalter 3"/>
          <p:cNvSpPr>
            <a:spLocks noGrp="1"/>
          </p:cNvSpPr>
          <p:nvPr>
            <p:ph type="sldNum" sz="quarter" idx="5"/>
          </p:nvPr>
        </p:nvSpPr>
        <p:spPr/>
        <p:txBody>
          <a:bodyPr/>
          <a:lstStyle/>
          <a:p>
            <a:fld id="{F615DDFD-030C-4D5A-B33E-3A7E7538D2BE}" type="slidenum">
              <a:rPr lang="de-CH" smtClean="0"/>
              <a:t>14</a:t>
            </a:fld>
            <a:endParaRPr lang="de-CH"/>
          </a:p>
        </p:txBody>
      </p:sp>
    </p:spTree>
    <p:extLst>
      <p:ext uri="{BB962C8B-B14F-4D97-AF65-F5344CB8AC3E}">
        <p14:creationId xmlns:p14="http://schemas.microsoft.com/office/powerpoint/2010/main" val="7344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research lies at the intersection of </a:t>
            </a:r>
            <a:r>
              <a:rPr lang="en-US" b="1" dirty="0"/>
              <a:t>geomatics</a:t>
            </a:r>
            <a:r>
              <a:rPr lang="en-US" dirty="0"/>
              <a:t>, </a:t>
            </a:r>
            <a:r>
              <a:rPr lang="en-US" b="1" dirty="0"/>
              <a:t>construction</a:t>
            </a:r>
            <a:r>
              <a:rPr lang="en-US" dirty="0"/>
              <a:t>, and </a:t>
            </a:r>
            <a:r>
              <a:rPr lang="en-US" b="1" dirty="0"/>
              <a:t>telecommunications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It applies methods from geomatics and constructions to automate site planning.</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15</a:t>
            </a:fld>
            <a:endParaRPr lang="de-CH"/>
          </a:p>
        </p:txBody>
      </p:sp>
    </p:spTree>
    <p:extLst>
      <p:ext uri="{BB962C8B-B14F-4D97-AF65-F5344CB8AC3E}">
        <p14:creationId xmlns:p14="http://schemas.microsoft.com/office/powerpoint/2010/main" val="1489163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As a methodology, I used a framework called </a:t>
            </a:r>
            <a:r>
              <a:rPr lang="en-US" b="1" dirty="0"/>
              <a:t>Design Science Research Methodology</a:t>
            </a:r>
            <a:r>
              <a:rPr lang="en-US" dirty="0"/>
              <a:t>.</a:t>
            </a:r>
            <a:br>
              <a:rPr lang="en-US" dirty="0"/>
            </a:br>
            <a:r>
              <a:rPr lang="en-US" dirty="0"/>
              <a:t>It consists of six steps and supports real-world problem solving using so-called </a:t>
            </a:r>
            <a:r>
              <a:rPr lang="en-US" b="1" dirty="0"/>
              <a:t>artefacts</a:t>
            </a:r>
            <a:r>
              <a:rPr lang="en-US" dirty="0"/>
              <a:t>.</a:t>
            </a:r>
          </a:p>
          <a:p>
            <a:endParaRPr lang="en-US" dirty="0"/>
          </a:p>
          <a:p>
            <a:r>
              <a:rPr lang="en-US" dirty="0"/>
              <a:t>As an artefact, I developed a </a:t>
            </a:r>
            <a:r>
              <a:rPr lang="en-US" b="1" dirty="0"/>
              <a:t>framework</a:t>
            </a:r>
            <a:r>
              <a:rPr lang="en-US" dirty="0"/>
              <a:t> based on a literature review. On a </a:t>
            </a:r>
            <a:r>
              <a:rPr lang="en-US" b="1" dirty="0"/>
              <a:t>tactical level</a:t>
            </a:r>
            <a:r>
              <a:rPr lang="en-US" dirty="0"/>
              <a:t>, it describes how Scan-to-BIM can be automated.</a:t>
            </a:r>
          </a:p>
          <a:p>
            <a:endParaRPr lang="en-US" dirty="0"/>
          </a:p>
          <a:p>
            <a:r>
              <a:rPr lang="en-US" dirty="0"/>
              <a:t>Based on this framework, I implemented an </a:t>
            </a:r>
            <a:r>
              <a:rPr lang="en-US" b="1" dirty="0"/>
              <a:t>application</a:t>
            </a:r>
            <a:r>
              <a:rPr lang="en-US" dirty="0"/>
              <a:t>, which I then tested in a case study – this building.</a:t>
            </a:r>
          </a:p>
        </p:txBody>
      </p:sp>
      <p:sp>
        <p:nvSpPr>
          <p:cNvPr id="4" name="Foliennummernplatzhalter 3"/>
          <p:cNvSpPr>
            <a:spLocks noGrp="1"/>
          </p:cNvSpPr>
          <p:nvPr>
            <p:ph type="sldNum" sz="quarter" idx="5"/>
          </p:nvPr>
        </p:nvSpPr>
        <p:spPr/>
        <p:txBody>
          <a:bodyPr/>
          <a:lstStyle/>
          <a:p>
            <a:fld id="{F615DDFD-030C-4D5A-B33E-3A7E7538D2BE}" type="slidenum">
              <a:rPr lang="de-CH" smtClean="0"/>
              <a:t>16</a:t>
            </a:fld>
            <a:endParaRPr lang="de-CH"/>
          </a:p>
        </p:txBody>
      </p:sp>
    </p:spTree>
    <p:extLst>
      <p:ext uri="{BB962C8B-B14F-4D97-AF65-F5344CB8AC3E}">
        <p14:creationId xmlns:p14="http://schemas.microsoft.com/office/powerpoint/2010/main" val="2676653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second part, I’d like to walk you through the steps in more detail.</a:t>
            </a:r>
          </a:p>
          <a:p>
            <a:pPr marL="0" indent="0">
              <a:buFont typeface="Arial" panose="020B0604020202020204" pitchFamily="34" charset="0"/>
              <a:buNone/>
            </a:pPr>
            <a:endParaRPr lang="en-US"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17</a:t>
            </a:fld>
            <a:endParaRPr lang="de-CH"/>
          </a:p>
        </p:txBody>
      </p:sp>
    </p:spTree>
    <p:extLst>
      <p:ext uri="{BB962C8B-B14F-4D97-AF65-F5344CB8AC3E}">
        <p14:creationId xmlns:p14="http://schemas.microsoft.com/office/powerpoint/2010/main" val="512064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At the beginning of the project, I used a BIM tool called </a:t>
            </a:r>
            <a:r>
              <a:rPr lang="en-US" b="1" dirty="0"/>
              <a:t>Exchange Information Requirements</a:t>
            </a:r>
            <a:r>
              <a:rPr lang="en-US" dirty="0"/>
              <a:t> to specify the project with Axians.</a:t>
            </a:r>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18</a:t>
            </a:fld>
            <a:endParaRPr lang="de-CH"/>
          </a:p>
        </p:txBody>
      </p:sp>
    </p:spTree>
    <p:extLst>
      <p:ext uri="{BB962C8B-B14F-4D97-AF65-F5344CB8AC3E}">
        <p14:creationId xmlns:p14="http://schemas.microsoft.com/office/powerpoint/2010/main" val="2239465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After that, I started with the design and development of the framework.</a:t>
            </a:r>
          </a:p>
          <a:p>
            <a:endParaRPr lang="en-US" dirty="0"/>
          </a:p>
          <a:p>
            <a:r>
              <a:rPr lang="en-US" dirty="0"/>
              <a:t>Since I received the reality capture data, its design was not part of my work.</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19</a:t>
            </a:fld>
            <a:endParaRPr lang="de-CH"/>
          </a:p>
        </p:txBody>
      </p:sp>
    </p:spTree>
    <p:extLst>
      <p:ext uri="{BB962C8B-B14F-4D97-AF65-F5344CB8AC3E}">
        <p14:creationId xmlns:p14="http://schemas.microsoft.com/office/powerpoint/2010/main" val="4145386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The presentation is divided into two parts.</a:t>
            </a:r>
          </a:p>
          <a:p>
            <a:pPr marL="0" indent="0">
              <a:buFont typeface="Arial" panose="020B0604020202020204" pitchFamily="34" charset="0"/>
              <a:buNone/>
            </a:pPr>
            <a:endParaRPr lang="en-US" sz="1200" kern="1200" dirty="0">
              <a:solidFill>
                <a:schemeClr val="tx1"/>
              </a:solidFill>
              <a:latin typeface="+mn-lt"/>
              <a:ea typeface="+mn-ea"/>
              <a:cs typeface="+mn-cs"/>
            </a:endParaRPr>
          </a:p>
          <a:p>
            <a:pPr marL="0" indent="0">
              <a:buFont typeface="Arial" panose="020B0604020202020204" pitchFamily="34" charset="0"/>
              <a:buNone/>
            </a:pPr>
            <a:r>
              <a:rPr lang="en-US" dirty="0"/>
              <a:t>█ First, I will introduce the </a:t>
            </a:r>
            <a:r>
              <a:rPr lang="en-US" b="1" dirty="0"/>
              <a:t>conceptual foundation</a:t>
            </a:r>
            <a:r>
              <a:rPr lang="en-US" dirty="0"/>
              <a:t> of the research.</a:t>
            </a:r>
          </a:p>
          <a:p>
            <a:pPr marL="0" indent="0">
              <a:buFont typeface="Arial" panose="020B0604020202020204" pitchFamily="34" charset="0"/>
              <a:buNone/>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Then, I will walk you through the </a:t>
            </a:r>
            <a:r>
              <a:rPr lang="en-US" b="1" dirty="0"/>
              <a:t>steps I took over the past three months</a:t>
            </a:r>
            <a:r>
              <a:rPr lang="en-US" dirty="0"/>
              <a:t>.</a:t>
            </a:r>
            <a:endParaRPr lang="en-US" sz="1200" kern="1200" dirty="0">
              <a:solidFill>
                <a:schemeClr val="tx1"/>
              </a:solidFill>
              <a:latin typeface="+mn-lt"/>
              <a:ea typeface="+mn-ea"/>
              <a:cs typeface="+mn-cs"/>
            </a:endParaRPr>
          </a:p>
          <a:p>
            <a:pPr marL="0" indent="0">
              <a:buFont typeface="Arial" panose="020B0604020202020204" pitchFamily="34" charset="0"/>
              <a:buNone/>
            </a:pPr>
            <a:endParaRPr lang="en-US"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232865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Then, the framework proposes two methods </a:t>
            </a:r>
            <a:r>
              <a:rPr lang="en-US" b="1" dirty="0"/>
              <a:t>to prepare the data</a:t>
            </a:r>
            <a:r>
              <a:rPr lang="en-US" dirty="0"/>
              <a:t> for further computations.</a:t>
            </a:r>
          </a:p>
          <a:p>
            <a:endParaRPr lang="en-US" sz="1200" kern="1200" dirty="0">
              <a:solidFill>
                <a:schemeClr val="tx1"/>
              </a:solidFill>
              <a:latin typeface="+mn-lt"/>
              <a:ea typeface="+mn-ea"/>
              <a:cs typeface="+mn-cs"/>
            </a:endParaRPr>
          </a:p>
          <a:p>
            <a:pPr>
              <a:buFont typeface="+mj-lt"/>
              <a:buNone/>
            </a:pPr>
            <a:r>
              <a:rPr lang="en-US" sz="1200" kern="1200" dirty="0">
                <a:solidFill>
                  <a:schemeClr val="tx1"/>
                </a:solidFill>
                <a:latin typeface="+mn-lt"/>
                <a:ea typeface="+mn-ea"/>
                <a:cs typeface="+mn-cs"/>
              </a:rPr>
              <a:t>The first is a statistical outlier removal.</a:t>
            </a:r>
          </a:p>
          <a:p>
            <a:pPr>
              <a:buFont typeface="+mj-lt"/>
              <a:buNone/>
            </a:pPr>
            <a:r>
              <a:rPr lang="en-US" sz="1200" kern="1200" dirty="0">
                <a:solidFill>
                  <a:schemeClr val="tx1"/>
                </a:solidFill>
                <a:latin typeface="+mn-lt"/>
                <a:ea typeface="+mn-ea"/>
                <a:cs typeface="+mn-cs"/>
              </a:rPr>
              <a:t>It computes </a:t>
            </a:r>
            <a:r>
              <a:rPr lang="en-US" dirty="0"/>
              <a:t>the average distance from each point to its </a:t>
            </a:r>
            <a:r>
              <a:rPr lang="en-US" i="1" dirty="0"/>
              <a:t>k</a:t>
            </a:r>
            <a:r>
              <a:rPr lang="en-US" dirty="0"/>
              <a:t> nearest neighbors.</a:t>
            </a:r>
            <a:br>
              <a:rPr lang="en-US" dirty="0"/>
            </a:br>
            <a:r>
              <a:rPr lang="en-US" dirty="0"/>
              <a:t>If that distance is more than 2 standard deviations above the global average, the point will be removed.</a:t>
            </a:r>
          </a:p>
          <a:p>
            <a:pPr>
              <a:buFont typeface="+mj-lt"/>
              <a:buNone/>
            </a:pPr>
            <a:endParaRPr lang="en-US" dirty="0"/>
          </a:p>
          <a:p>
            <a:pPr>
              <a:buFont typeface="+mj-lt"/>
              <a:buNone/>
            </a:pPr>
            <a:r>
              <a:rPr lang="en-US" sz="1200" kern="1200" dirty="0">
                <a:solidFill>
                  <a:schemeClr val="tx1"/>
                </a:solidFill>
                <a:latin typeface="+mn-lt"/>
                <a:ea typeface="+mn-ea"/>
                <a:cs typeface="+mn-cs"/>
              </a:rPr>
              <a:t>The second is for </a:t>
            </a:r>
            <a:r>
              <a:rPr lang="en-US" sz="1200" kern="1200" dirty="0" err="1">
                <a:solidFill>
                  <a:schemeClr val="tx1"/>
                </a:solidFill>
                <a:latin typeface="+mn-lt"/>
                <a:ea typeface="+mn-ea"/>
                <a:cs typeface="+mn-cs"/>
              </a:rPr>
              <a:t>downsampling</a:t>
            </a:r>
            <a:r>
              <a:rPr lang="en-US" sz="1200" kern="1200" dirty="0">
                <a:solidFill>
                  <a:schemeClr val="tx1"/>
                </a:solidFill>
                <a:latin typeface="+mn-lt"/>
                <a:ea typeface="+mn-ea"/>
                <a:cs typeface="+mn-cs"/>
              </a:rPr>
              <a:t>. It creates a voxel grid and retains only one representative point per voxel.</a:t>
            </a:r>
            <a:endParaRPr lang="de-CH"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20</a:t>
            </a:fld>
            <a:endParaRPr lang="de-CH"/>
          </a:p>
        </p:txBody>
      </p:sp>
    </p:spTree>
    <p:extLst>
      <p:ext uri="{BB962C8B-B14F-4D97-AF65-F5344CB8AC3E}">
        <p14:creationId xmlns:p14="http://schemas.microsoft.com/office/powerpoint/2010/main" val="2679985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Then, the framework recommends a surface reconstruction method called </a:t>
            </a:r>
            <a:r>
              <a:rPr lang="en-US" b="1" dirty="0" err="1"/>
              <a:t>PolyFit</a:t>
            </a:r>
            <a:r>
              <a:rPr lang="en-US" b="1" dirty="0"/>
              <a:t>. </a:t>
            </a:r>
            <a:endParaRPr lang="en-US"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provides the </a:t>
            </a:r>
            <a:r>
              <a:rPr lang="en-US" b="1" dirty="0"/>
              <a:t>geometry</a:t>
            </a:r>
            <a:r>
              <a:rPr lang="en-US" dirty="0"/>
              <a:t> for the later BIM model.</a:t>
            </a:r>
          </a:p>
          <a:p>
            <a:endParaRPr lang="en-US" dirty="0"/>
          </a:p>
          <a:p>
            <a:r>
              <a:rPr lang="en-US" dirty="0"/>
              <a:t>1. First, </a:t>
            </a:r>
            <a:r>
              <a:rPr lang="en-US" dirty="0" err="1"/>
              <a:t>PolyFit</a:t>
            </a:r>
            <a:r>
              <a:rPr lang="en-US" dirty="0"/>
              <a:t> uses the </a:t>
            </a:r>
            <a:r>
              <a:rPr lang="en-US" b="1" dirty="0"/>
              <a:t>RANSAC algorithm</a:t>
            </a:r>
            <a:r>
              <a:rPr lang="en-US" dirty="0"/>
              <a:t> to detect planar faces.</a:t>
            </a:r>
            <a:br>
              <a:rPr lang="en-US" dirty="0"/>
            </a:br>
            <a:r>
              <a:rPr lang="en-US" dirty="0"/>
              <a:t>2. After that, it finds the optimal faces with </a:t>
            </a:r>
            <a:r>
              <a:rPr lang="en-US" b="1" dirty="0"/>
              <a:t>integer linear programming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The </a:t>
            </a:r>
            <a:r>
              <a:rPr lang="en-US" b="1" dirty="0"/>
              <a:t>objective function</a:t>
            </a:r>
            <a:r>
              <a:rPr lang="en-US" dirty="0"/>
              <a:t> includes three energy terms.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with the lambda weights the output model can be controlled.</a:t>
            </a:r>
          </a:p>
          <a:p>
            <a:r>
              <a:rPr lang="en-US" dirty="0"/>
              <a:t>4. And this constraints ensures that the final result will be a </a:t>
            </a:r>
            <a:r>
              <a:rPr lang="en-US" b="1" dirty="0"/>
              <a:t>watertight model - </a:t>
            </a:r>
            <a:r>
              <a:rPr lang="en-US" dirty="0"/>
              <a:t>so that there are no holes in it. It makes the model quite robust.</a:t>
            </a:r>
          </a:p>
          <a:p>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developed by Liam Nan, a professor at TU Delft. He was really kind and supported me with the implementation.</a:t>
            </a:r>
          </a:p>
        </p:txBody>
      </p:sp>
      <p:sp>
        <p:nvSpPr>
          <p:cNvPr id="4" name="Foliennummernplatzhalter 3"/>
          <p:cNvSpPr>
            <a:spLocks noGrp="1"/>
          </p:cNvSpPr>
          <p:nvPr>
            <p:ph type="sldNum" sz="quarter" idx="5"/>
          </p:nvPr>
        </p:nvSpPr>
        <p:spPr/>
        <p:txBody>
          <a:bodyPr/>
          <a:lstStyle/>
          <a:p>
            <a:fld id="{F615DDFD-030C-4D5A-B33E-3A7E7538D2BE}" type="slidenum">
              <a:rPr lang="de-CH" smtClean="0"/>
              <a:t>21</a:t>
            </a:fld>
            <a:endParaRPr lang="de-CH"/>
          </a:p>
        </p:txBody>
      </p:sp>
    </p:spTree>
    <p:extLst>
      <p:ext uri="{BB962C8B-B14F-4D97-AF65-F5344CB8AC3E}">
        <p14:creationId xmlns:p14="http://schemas.microsoft.com/office/powerpoint/2010/main" val="417522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mj-lt"/>
              <a:buNone/>
            </a:pPr>
            <a:r>
              <a:rPr lang="en-US" dirty="0"/>
              <a:t>After that, the objects still needs </a:t>
            </a:r>
            <a:r>
              <a:rPr lang="en-US" b="1" dirty="0"/>
              <a:t>semantics.</a:t>
            </a:r>
          </a:p>
          <a:p>
            <a:pPr marL="228600" indent="-228600">
              <a:buFont typeface="+mj-lt"/>
              <a:buAutoNum type="arabicPeriod"/>
            </a:pPr>
            <a:endParaRPr lang="en-US" b="1" dirty="0"/>
          </a:p>
          <a:p>
            <a:pPr marL="0" indent="0">
              <a:buFont typeface="+mj-lt"/>
              <a:buNone/>
            </a:pPr>
            <a:r>
              <a:rPr lang="en-US" dirty="0"/>
              <a:t>1. For that, the framework </a:t>
            </a:r>
            <a:r>
              <a:rPr lang="en-US" dirty="0" err="1"/>
              <a:t>recomends</a:t>
            </a:r>
            <a:r>
              <a:rPr lang="en-US" dirty="0"/>
              <a:t> to compute the </a:t>
            </a:r>
            <a:r>
              <a:rPr lang="en-US" b="1" dirty="0"/>
              <a:t>normal vector</a:t>
            </a:r>
            <a:r>
              <a:rPr lang="en-US" dirty="0"/>
              <a:t> of each face. </a:t>
            </a:r>
          </a:p>
          <a:p>
            <a:pPr marL="0" indent="0">
              <a:buFont typeface="+mj-lt"/>
              <a:buNone/>
            </a:pPr>
            <a:endParaRPr lang="en-US" dirty="0"/>
          </a:p>
          <a:p>
            <a:pPr marL="0" indent="0">
              <a:buFont typeface="+mj-lt"/>
              <a:buNone/>
            </a:pPr>
            <a:r>
              <a:rPr lang="en-US" dirty="0"/>
              <a:t>2. Then, this vector can be used as a rule-based classification metric. </a:t>
            </a:r>
          </a:p>
          <a:p>
            <a:pPr marL="0" indent="0">
              <a:buFont typeface="+mj-lt"/>
              <a:buNone/>
            </a:pPr>
            <a:endParaRPr lang="en-US" dirty="0"/>
          </a:p>
          <a:p>
            <a:pPr marL="0" indent="0">
              <a:buFont typeface="+mj-lt"/>
              <a:buNone/>
            </a:pPr>
            <a:r>
              <a:rPr lang="en-US" dirty="0"/>
              <a:t>So, at the end we have the geometry and semantic for each face.</a:t>
            </a:r>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22</a:t>
            </a:fld>
            <a:endParaRPr lang="de-CH"/>
          </a:p>
        </p:txBody>
      </p:sp>
    </p:spTree>
    <p:extLst>
      <p:ext uri="{BB962C8B-B14F-4D97-AF65-F5344CB8AC3E}">
        <p14:creationId xmlns:p14="http://schemas.microsoft.com/office/powerpoint/2010/main" val="287082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final step is then the modeling.</a:t>
            </a:r>
          </a:p>
          <a:p>
            <a:br>
              <a:rPr lang="en-US" dirty="0"/>
            </a:br>
            <a:r>
              <a:rPr lang="en-US" dirty="0"/>
              <a:t>First, I propose converting the mesh into a basic </a:t>
            </a:r>
            <a:r>
              <a:rPr lang="en-US" b="1" dirty="0"/>
              <a:t>IFC model</a:t>
            </a:r>
            <a:r>
              <a:rPr lang="en-US" dirty="0"/>
              <a:t> that can be opened in BIM software.</a:t>
            </a:r>
          </a:p>
          <a:p>
            <a:br>
              <a:rPr lang="en-US" dirty="0"/>
            </a:br>
            <a:r>
              <a:rPr lang="en-US" dirty="0"/>
              <a:t>In the BIM software the model should then be </a:t>
            </a:r>
            <a:r>
              <a:rPr lang="en-US" b="1" dirty="0"/>
              <a:t>refined manually</a:t>
            </a:r>
            <a:r>
              <a:rPr lang="en-US" dirty="0"/>
              <a:t> by adding architectural elements like windows.</a:t>
            </a:r>
          </a:p>
        </p:txBody>
      </p:sp>
      <p:sp>
        <p:nvSpPr>
          <p:cNvPr id="4" name="Foliennummernplatzhalter 3"/>
          <p:cNvSpPr>
            <a:spLocks noGrp="1"/>
          </p:cNvSpPr>
          <p:nvPr>
            <p:ph type="sldNum" sz="quarter" idx="5"/>
          </p:nvPr>
        </p:nvSpPr>
        <p:spPr/>
        <p:txBody>
          <a:bodyPr/>
          <a:lstStyle/>
          <a:p>
            <a:fld id="{F615DDFD-030C-4D5A-B33E-3A7E7538D2BE}" type="slidenum">
              <a:rPr lang="de-CH" smtClean="0"/>
              <a:t>23</a:t>
            </a:fld>
            <a:endParaRPr lang="de-CH"/>
          </a:p>
        </p:txBody>
      </p:sp>
    </p:spTree>
    <p:extLst>
      <p:ext uri="{BB962C8B-B14F-4D97-AF65-F5344CB8AC3E}">
        <p14:creationId xmlns:p14="http://schemas.microsoft.com/office/powerpoint/2010/main" val="837254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That recipe-like framework I then implemented in python. </a:t>
            </a:r>
          </a:p>
          <a:p>
            <a:endParaRPr lang="en-US" dirty="0"/>
          </a:p>
          <a:p>
            <a:r>
              <a:rPr lang="en-US" dirty="0"/>
              <a:t>From Jean-Charles, I got this point cloud and the goal was to extract the drawings for that building.</a:t>
            </a:r>
          </a:p>
        </p:txBody>
      </p:sp>
      <p:sp>
        <p:nvSpPr>
          <p:cNvPr id="4" name="Foliennummernplatzhalter 3"/>
          <p:cNvSpPr>
            <a:spLocks noGrp="1"/>
          </p:cNvSpPr>
          <p:nvPr>
            <p:ph type="sldNum" sz="quarter" idx="5"/>
          </p:nvPr>
        </p:nvSpPr>
        <p:spPr/>
        <p:txBody>
          <a:bodyPr/>
          <a:lstStyle/>
          <a:p>
            <a:fld id="{F615DDFD-030C-4D5A-B33E-3A7E7538D2BE}" type="slidenum">
              <a:rPr lang="de-CH" smtClean="0"/>
              <a:t>24</a:t>
            </a:fld>
            <a:endParaRPr lang="de-CH"/>
          </a:p>
        </p:txBody>
      </p:sp>
    </p:spTree>
    <p:extLst>
      <p:ext uri="{BB962C8B-B14F-4D97-AF65-F5344CB8AC3E}">
        <p14:creationId xmlns:p14="http://schemas.microsoft.com/office/powerpoint/2010/main" val="3484766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First, I extracted the required building from the given point cloud using </a:t>
            </a:r>
            <a:r>
              <a:rPr lang="en-US" dirty="0" err="1"/>
              <a:t>CloudCompare</a:t>
            </a:r>
            <a:r>
              <a:rPr lang="en-US" dirty="0"/>
              <a:t>.</a:t>
            </a:r>
          </a:p>
          <a:p>
            <a:endParaRPr lang="en-US" b="0" dirty="0"/>
          </a:p>
          <a:p>
            <a:r>
              <a:rPr lang="en-US" dirty="0"/>
              <a:t>Then, I passed it into my application.</a:t>
            </a:r>
          </a:p>
          <a:p>
            <a:endParaRPr lang="en-US" b="0" dirty="0"/>
          </a:p>
          <a:p>
            <a:r>
              <a:rPr lang="en-US" dirty="0"/>
              <a:t>█ It preprocesses the data and applies the geometric reconstruction.</a:t>
            </a:r>
          </a:p>
          <a:p>
            <a:br>
              <a:rPr lang="en-US" dirty="0"/>
            </a:br>
            <a:r>
              <a:rPr lang="en-US" dirty="0"/>
              <a:t>Since the reconstructed mesh depends on various parameters, it’s output is quite unpredictable.</a:t>
            </a:r>
          </a:p>
          <a:p>
            <a:br>
              <a:rPr lang="en-US" dirty="0"/>
            </a:br>
            <a:r>
              <a:rPr lang="en-US" dirty="0"/>
              <a:t>█ Therefore, I use a brute-force approach that generates about 20 different meshes.</a:t>
            </a:r>
            <a:endParaRPr lang="en-US" b="0" dirty="0"/>
          </a:p>
        </p:txBody>
      </p:sp>
      <p:sp>
        <p:nvSpPr>
          <p:cNvPr id="4" name="Foliennummernplatzhalter 3"/>
          <p:cNvSpPr>
            <a:spLocks noGrp="1"/>
          </p:cNvSpPr>
          <p:nvPr>
            <p:ph type="sldNum" sz="quarter" idx="5"/>
          </p:nvPr>
        </p:nvSpPr>
        <p:spPr/>
        <p:txBody>
          <a:bodyPr/>
          <a:lstStyle/>
          <a:p>
            <a:fld id="{F615DDFD-030C-4D5A-B33E-3A7E7538D2BE}" type="slidenum">
              <a:rPr lang="de-CH" smtClean="0"/>
              <a:t>25</a:t>
            </a:fld>
            <a:endParaRPr lang="de-CH"/>
          </a:p>
        </p:txBody>
      </p:sp>
    </p:spTree>
    <p:extLst>
      <p:ext uri="{BB962C8B-B14F-4D97-AF65-F5344CB8AC3E}">
        <p14:creationId xmlns:p14="http://schemas.microsoft.com/office/powerpoint/2010/main" val="2063614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From which the user then can choose the best candidate.</a:t>
            </a:r>
          </a:p>
        </p:txBody>
      </p:sp>
      <p:sp>
        <p:nvSpPr>
          <p:cNvPr id="4" name="Foliennummernplatzhalter 3"/>
          <p:cNvSpPr>
            <a:spLocks noGrp="1"/>
          </p:cNvSpPr>
          <p:nvPr>
            <p:ph type="sldNum" sz="quarter" idx="5"/>
          </p:nvPr>
        </p:nvSpPr>
        <p:spPr/>
        <p:txBody>
          <a:bodyPr/>
          <a:lstStyle/>
          <a:p>
            <a:fld id="{F615DDFD-030C-4D5A-B33E-3A7E7538D2BE}" type="slidenum">
              <a:rPr lang="de-CH" smtClean="0"/>
              <a:t>26</a:t>
            </a:fld>
            <a:endParaRPr lang="de-CH"/>
          </a:p>
        </p:txBody>
      </p:sp>
    </p:spTree>
    <p:extLst>
      <p:ext uri="{BB962C8B-B14F-4D97-AF65-F5344CB8AC3E}">
        <p14:creationId xmlns:p14="http://schemas.microsoft.com/office/powerpoint/2010/main" val="193805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candidate is then sent back to the application. </a:t>
            </a:r>
          </a:p>
          <a:p>
            <a:endParaRPr lang="en-US" dirty="0"/>
          </a:p>
          <a:p>
            <a:r>
              <a:rPr lang="en-US" dirty="0"/>
              <a:t>█ Which extracts and labels every single face. </a:t>
            </a:r>
          </a:p>
          <a:p>
            <a:endParaRPr lang="en-US" dirty="0"/>
          </a:p>
          <a:p>
            <a:r>
              <a:rPr lang="en-US" dirty="0"/>
              <a:t>█ In the end it converts the mesh into a IFC-file, that can be opened in Revit.</a:t>
            </a:r>
          </a:p>
        </p:txBody>
      </p:sp>
      <p:sp>
        <p:nvSpPr>
          <p:cNvPr id="4" name="Foliennummernplatzhalter 3"/>
          <p:cNvSpPr>
            <a:spLocks noGrp="1"/>
          </p:cNvSpPr>
          <p:nvPr>
            <p:ph type="sldNum" sz="quarter" idx="5"/>
          </p:nvPr>
        </p:nvSpPr>
        <p:spPr/>
        <p:txBody>
          <a:bodyPr/>
          <a:lstStyle/>
          <a:p>
            <a:fld id="{F615DDFD-030C-4D5A-B33E-3A7E7538D2BE}" type="slidenum">
              <a:rPr lang="de-CH" smtClean="0"/>
              <a:t>27</a:t>
            </a:fld>
            <a:endParaRPr lang="de-CH"/>
          </a:p>
        </p:txBody>
      </p:sp>
    </p:spTree>
    <p:extLst>
      <p:ext uri="{BB962C8B-B14F-4D97-AF65-F5344CB8AC3E}">
        <p14:creationId xmlns:p14="http://schemas.microsoft.com/office/powerpoint/2010/main" val="2909215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convert the IFC elements into native Revit elements, I used </a:t>
            </a:r>
            <a:r>
              <a:rPr lang="en-US" b="1" dirty="0"/>
              <a:t>Dynamo</a:t>
            </a:r>
            <a:r>
              <a:rPr lang="en-US" dirty="0"/>
              <a:t>.</a:t>
            </a:r>
          </a:p>
        </p:txBody>
      </p:sp>
      <p:sp>
        <p:nvSpPr>
          <p:cNvPr id="4" name="Foliennummernplatzhalter 3"/>
          <p:cNvSpPr>
            <a:spLocks noGrp="1"/>
          </p:cNvSpPr>
          <p:nvPr>
            <p:ph type="sldNum" sz="quarter" idx="5"/>
          </p:nvPr>
        </p:nvSpPr>
        <p:spPr/>
        <p:txBody>
          <a:bodyPr/>
          <a:lstStyle/>
          <a:p>
            <a:fld id="{F615DDFD-030C-4D5A-B33E-3A7E7538D2BE}" type="slidenum">
              <a:rPr lang="de-CH" smtClean="0"/>
              <a:t>28</a:t>
            </a:fld>
            <a:endParaRPr lang="de-CH"/>
          </a:p>
        </p:txBody>
      </p:sp>
    </p:spTree>
    <p:extLst>
      <p:ext uri="{BB962C8B-B14F-4D97-AF65-F5344CB8AC3E}">
        <p14:creationId xmlns:p14="http://schemas.microsoft.com/office/powerpoint/2010/main" val="938551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Then began - the for me hardest part - the manual modeling. </a:t>
            </a:r>
          </a:p>
          <a:p>
            <a:endParaRPr lang="en-US" dirty="0"/>
          </a:p>
          <a:p>
            <a:r>
              <a:rPr lang="en-US" dirty="0"/>
              <a:t>█ I had never worked with BIM before, and in the beginning, it was quite overwhelming.</a:t>
            </a:r>
          </a:p>
          <a:p>
            <a:br>
              <a:rPr lang="en-US" dirty="0"/>
            </a:br>
            <a:r>
              <a:rPr lang="en-US" dirty="0"/>
              <a:t>█ But then, somehow, I managed to refine the model — and from that, I was able to generate my final outputs.</a:t>
            </a:r>
          </a:p>
        </p:txBody>
      </p:sp>
      <p:sp>
        <p:nvSpPr>
          <p:cNvPr id="4" name="Foliennummernplatzhalter 3"/>
          <p:cNvSpPr>
            <a:spLocks noGrp="1"/>
          </p:cNvSpPr>
          <p:nvPr>
            <p:ph type="sldNum" sz="quarter" idx="5"/>
          </p:nvPr>
        </p:nvSpPr>
        <p:spPr/>
        <p:txBody>
          <a:bodyPr/>
          <a:lstStyle/>
          <a:p>
            <a:fld id="{F615DDFD-030C-4D5A-B33E-3A7E7538D2BE}" type="slidenum">
              <a:rPr lang="de-CH" smtClean="0"/>
              <a:t>29</a:t>
            </a:fld>
            <a:endParaRPr lang="de-CH"/>
          </a:p>
        </p:txBody>
      </p:sp>
    </p:spTree>
    <p:extLst>
      <p:ext uri="{BB962C8B-B14F-4D97-AF65-F5344CB8AC3E}">
        <p14:creationId xmlns:p14="http://schemas.microsoft.com/office/powerpoint/2010/main" val="1411797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en-US"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3836760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 think the drawing looks already pretty decent. </a:t>
            </a:r>
          </a:p>
          <a:p>
            <a:endParaRPr lang="en-US" dirty="0"/>
          </a:p>
          <a:p>
            <a:r>
              <a:rPr lang="en-US" dirty="0"/>
              <a:t>It should be sufficient for a permit application.</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30</a:t>
            </a:fld>
            <a:endParaRPr lang="de-CH"/>
          </a:p>
        </p:txBody>
      </p:sp>
    </p:spTree>
    <p:extLst>
      <p:ext uri="{BB962C8B-B14F-4D97-AF65-F5344CB8AC3E}">
        <p14:creationId xmlns:p14="http://schemas.microsoft.com/office/powerpoint/2010/main" val="3971953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better visualization I then created this little animation.</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not able to render it, so the texture looks still a bit shabby.</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31</a:t>
            </a:fld>
            <a:endParaRPr lang="de-CH"/>
          </a:p>
        </p:txBody>
      </p:sp>
    </p:spTree>
    <p:extLst>
      <p:ext uri="{BB962C8B-B14F-4D97-AF65-F5344CB8AC3E}">
        <p14:creationId xmlns:p14="http://schemas.microsoft.com/office/powerpoint/2010/main" val="3402833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next step was the evaluation. </a:t>
            </a:r>
          </a:p>
          <a:p>
            <a:endParaRPr lang="en-US" dirty="0"/>
          </a:p>
          <a:p>
            <a:r>
              <a:rPr lang="en-US" dirty="0"/>
              <a:t>Since a comprehensive evaluation is very time-consuming, we excluded it from the beginning. </a:t>
            </a:r>
          </a:p>
          <a:p>
            <a:endParaRPr lang="en-US" dirty="0"/>
          </a:p>
          <a:p>
            <a:r>
              <a:rPr lang="en-US" dirty="0" err="1"/>
              <a:t>Hower</a:t>
            </a:r>
            <a:r>
              <a:rPr lang="en-US" dirty="0"/>
              <a:t>, I tested the generalizability to other buildings.</a:t>
            </a:r>
          </a:p>
          <a:p>
            <a:endParaRPr lang="en-US" dirty="0"/>
          </a:p>
          <a:p>
            <a:r>
              <a:rPr lang="en-US" dirty="0"/>
              <a:t>Apart from the little church, I would say the results were acceptable.</a:t>
            </a:r>
          </a:p>
        </p:txBody>
      </p:sp>
      <p:sp>
        <p:nvSpPr>
          <p:cNvPr id="4" name="Foliennummernplatzhalter 3"/>
          <p:cNvSpPr>
            <a:spLocks noGrp="1"/>
          </p:cNvSpPr>
          <p:nvPr>
            <p:ph type="sldNum" sz="quarter" idx="5"/>
          </p:nvPr>
        </p:nvSpPr>
        <p:spPr/>
        <p:txBody>
          <a:bodyPr/>
          <a:lstStyle/>
          <a:p>
            <a:fld id="{F615DDFD-030C-4D5A-B33E-3A7E7538D2BE}" type="slidenum">
              <a:rPr lang="de-CH" smtClean="0"/>
              <a:t>32</a:t>
            </a:fld>
            <a:endParaRPr lang="de-CH"/>
          </a:p>
        </p:txBody>
      </p:sp>
    </p:spTree>
    <p:extLst>
      <p:ext uri="{BB962C8B-B14F-4D97-AF65-F5344CB8AC3E}">
        <p14:creationId xmlns:p14="http://schemas.microsoft.com/office/powerpoint/2010/main" val="1319376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There are still several limitations. </a:t>
            </a:r>
          </a:p>
          <a:p>
            <a:endParaRPr lang="en-US" dirty="0"/>
          </a:p>
          <a:p>
            <a:r>
              <a:rPr lang="en-US" dirty="0"/>
              <a:t>Most of them are related to geometric reconstruction.</a:t>
            </a:r>
          </a:p>
          <a:p>
            <a:endParaRPr lang="en-US" dirty="0"/>
          </a:p>
          <a:p>
            <a:r>
              <a:rPr lang="en-US" dirty="0"/>
              <a:t>Since the precision OR the repeatability of the mesh generation is low, we can assume, that the overall accuracy can’t be very high.</a:t>
            </a:r>
          </a:p>
          <a:p>
            <a:endParaRPr lang="en-US" dirty="0"/>
          </a:p>
          <a:p>
            <a:r>
              <a:rPr lang="en-US" dirty="0"/>
              <a:t>█ In addition, there are geometric imperfections. </a:t>
            </a:r>
          </a:p>
          <a:p>
            <a:endParaRPr lang="en-US" dirty="0"/>
          </a:p>
          <a:p>
            <a:r>
              <a:rPr lang="en-US" dirty="0"/>
              <a:t>Right angles in the physical world are not always correctly represented, which makes working in Revit even more difficult. And it can also limit the functionality of some specific BIM elements.</a:t>
            </a:r>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33</a:t>
            </a:fld>
            <a:endParaRPr lang="de-CH"/>
          </a:p>
        </p:txBody>
      </p:sp>
    </p:spTree>
    <p:extLst>
      <p:ext uri="{BB962C8B-B14F-4D97-AF65-F5344CB8AC3E}">
        <p14:creationId xmlns:p14="http://schemas.microsoft.com/office/powerpoint/2010/main" val="3956452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Further limitations are the still required manual modeling and the high setup effort for the application deployment.</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34</a:t>
            </a:fld>
            <a:endParaRPr lang="de-CH"/>
          </a:p>
        </p:txBody>
      </p:sp>
    </p:spTree>
    <p:extLst>
      <p:ext uri="{BB962C8B-B14F-4D97-AF65-F5344CB8AC3E}">
        <p14:creationId xmlns:p14="http://schemas.microsoft.com/office/powerpoint/2010/main" val="64458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In conclusion we can say, that a Scan-to-BIM framework was successfully developed and implemented.</a:t>
            </a:r>
          </a:p>
          <a:p>
            <a:endParaRPr lang="en-US" dirty="0"/>
          </a:p>
          <a:p>
            <a:r>
              <a:rPr lang="en-US" dirty="0"/>
              <a:t>█ A high degree of automation could be achieved.</a:t>
            </a:r>
          </a:p>
          <a:p>
            <a:endParaRPr lang="en-US" dirty="0"/>
          </a:p>
          <a:p>
            <a:r>
              <a:rPr lang="en-US" dirty="0"/>
              <a:t>█ However, practical use without further refinements remains unlikely.</a:t>
            </a:r>
          </a:p>
        </p:txBody>
      </p:sp>
      <p:sp>
        <p:nvSpPr>
          <p:cNvPr id="4" name="Foliennummernplatzhalter 3"/>
          <p:cNvSpPr>
            <a:spLocks noGrp="1"/>
          </p:cNvSpPr>
          <p:nvPr>
            <p:ph type="sldNum" sz="quarter" idx="5"/>
          </p:nvPr>
        </p:nvSpPr>
        <p:spPr/>
        <p:txBody>
          <a:bodyPr/>
          <a:lstStyle/>
          <a:p>
            <a:fld id="{F615DDFD-030C-4D5A-B33E-3A7E7538D2BE}" type="slidenum">
              <a:rPr lang="de-CH" smtClean="0"/>
              <a:t>35</a:t>
            </a:fld>
            <a:endParaRPr lang="de-CH"/>
          </a:p>
        </p:txBody>
      </p:sp>
    </p:spTree>
    <p:extLst>
      <p:ext uri="{BB962C8B-B14F-4D97-AF65-F5344CB8AC3E}">
        <p14:creationId xmlns:p14="http://schemas.microsoft.com/office/powerpoint/2010/main" val="2885913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address the limitations, I propose some future work:</a:t>
            </a:r>
          </a:p>
          <a:p>
            <a:endParaRPr lang="en-US" dirty="0"/>
          </a:p>
          <a:p>
            <a:r>
              <a:rPr lang="en-US" dirty="0"/>
              <a:t>For the geometric reconstruction there are other promising methods. </a:t>
            </a:r>
          </a:p>
          <a:p>
            <a:endParaRPr lang="en-US" dirty="0"/>
          </a:p>
          <a:p>
            <a:r>
              <a:rPr lang="en-US" dirty="0"/>
              <a:t>Especially approaches that use Manhattan assumptions could be interesting. </a:t>
            </a:r>
            <a:br>
              <a:rPr lang="en-US" dirty="0"/>
            </a:br>
            <a:r>
              <a:rPr lang="en-US" dirty="0"/>
              <a:t>Because this could help to better handle geometric imperfections.</a:t>
            </a:r>
          </a:p>
        </p:txBody>
      </p:sp>
      <p:sp>
        <p:nvSpPr>
          <p:cNvPr id="4" name="Foliennummernplatzhalter 3"/>
          <p:cNvSpPr>
            <a:spLocks noGrp="1"/>
          </p:cNvSpPr>
          <p:nvPr>
            <p:ph type="sldNum" sz="quarter" idx="5"/>
          </p:nvPr>
        </p:nvSpPr>
        <p:spPr/>
        <p:txBody>
          <a:bodyPr/>
          <a:lstStyle/>
          <a:p>
            <a:fld id="{F615DDFD-030C-4D5A-B33E-3A7E7538D2BE}" type="slidenum">
              <a:rPr lang="de-CH" smtClean="0"/>
              <a:t>36</a:t>
            </a:fld>
            <a:endParaRPr lang="de-CH"/>
          </a:p>
        </p:txBody>
      </p:sp>
    </p:spTree>
    <p:extLst>
      <p:ext uri="{BB962C8B-B14F-4D97-AF65-F5344CB8AC3E}">
        <p14:creationId xmlns:p14="http://schemas.microsoft.com/office/powerpoint/2010/main" val="2267600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level of automation could be further increased with neural networks.</a:t>
            </a:r>
          </a:p>
          <a:p>
            <a:r>
              <a:rPr lang="en-US" dirty="0"/>
              <a:t>I think that would be an interesting topic for a master thesis.</a:t>
            </a:r>
          </a:p>
          <a:p>
            <a:br>
              <a:rPr lang="en-US" dirty="0"/>
            </a:br>
            <a:r>
              <a:rPr lang="en-US" dirty="0"/>
              <a:t>█ And for the deployment I would just propose a simple web server. </a:t>
            </a:r>
          </a:p>
          <a:p>
            <a:r>
              <a:rPr lang="en-US" dirty="0"/>
              <a:t>The user could upload a point cloud via browser and would then receive the corresponding IFC model.</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37</a:t>
            </a:fld>
            <a:endParaRPr lang="de-CH"/>
          </a:p>
        </p:txBody>
      </p:sp>
    </p:spTree>
    <p:extLst>
      <p:ext uri="{BB962C8B-B14F-4D97-AF65-F5344CB8AC3E}">
        <p14:creationId xmlns:p14="http://schemas.microsoft.com/office/powerpoint/2010/main" val="2476858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findings will be accessible via GitHub in the near future.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probably without a proper technical documentation.</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38</a:t>
            </a:fld>
            <a:endParaRPr lang="de-CH"/>
          </a:p>
        </p:txBody>
      </p:sp>
    </p:spTree>
    <p:extLst>
      <p:ext uri="{BB962C8B-B14F-4D97-AF65-F5344CB8AC3E}">
        <p14:creationId xmlns:p14="http://schemas.microsoft.com/office/powerpoint/2010/main" val="569431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Finally, I would like to thank the CEA Lab — and especially my supervisors — for giving me the opportunity to bring in my own thesis topic. </a:t>
            </a:r>
          </a:p>
          <a:p>
            <a:endParaRPr lang="en-US" dirty="0"/>
          </a:p>
          <a:p>
            <a:r>
              <a:rPr lang="en-US" dirty="0"/>
              <a:t>I’m from a different institute and I don’t take it for granted.</a:t>
            </a:r>
          </a:p>
          <a:p>
            <a:endParaRPr lang="en-US" dirty="0"/>
          </a:p>
          <a:p>
            <a:r>
              <a:rPr lang="en-US" dirty="0"/>
              <a:t>And now I’m interested to hear your opinions. Thank you.</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39</a:t>
            </a:fld>
            <a:endParaRPr lang="de-CH"/>
          </a:p>
        </p:txBody>
      </p:sp>
    </p:spTree>
    <p:extLst>
      <p:ext uri="{BB962C8B-B14F-4D97-AF65-F5344CB8AC3E}">
        <p14:creationId xmlns:p14="http://schemas.microsoft.com/office/powerpoint/2010/main" val="332764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latest numbers from Ericsson have shown that global mobile data traffic is still growing rapidly.</a:t>
            </a:r>
            <a:br>
              <a:rPr lang="en-US" dirty="0"/>
            </a:br>
            <a:endParaRPr lang="en-US" dirty="0"/>
          </a:p>
        </p:txBody>
      </p:sp>
      <p:sp>
        <p:nvSpPr>
          <p:cNvPr id="4" name="Foliennummernplatzhalter 3"/>
          <p:cNvSpPr>
            <a:spLocks noGrp="1"/>
          </p:cNvSpPr>
          <p:nvPr>
            <p:ph type="sldNum" sz="quarter" idx="5"/>
          </p:nvPr>
        </p:nvSpPr>
        <p:spPr/>
        <p:txBody>
          <a:bodyPr/>
          <a:lstStyle/>
          <a:p>
            <a:fld id="{F615DDFD-030C-4D5A-B33E-3A7E7538D2BE}" type="slidenum">
              <a:rPr lang="de-CH" smtClean="0"/>
              <a:t>4</a:t>
            </a:fld>
            <a:endParaRPr lang="de-CH"/>
          </a:p>
        </p:txBody>
      </p:sp>
    </p:spTree>
    <p:extLst>
      <p:ext uri="{BB962C8B-B14F-4D97-AF65-F5344CB8AC3E}">
        <p14:creationId xmlns:p14="http://schemas.microsoft.com/office/powerpoint/2010/main" val="1309568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Because of that trend, a new </a:t>
            </a:r>
            <a:r>
              <a:rPr lang="de-CH" dirty="0"/>
              <a:t>mobile network </a:t>
            </a:r>
            <a:r>
              <a:rPr lang="de-CH" dirty="0" err="1"/>
              <a:t>generation</a:t>
            </a:r>
            <a:r>
              <a:rPr lang="de-CH" dirty="0"/>
              <a:t> </a:t>
            </a:r>
            <a:r>
              <a:rPr lang="en-US" dirty="0"/>
              <a:t>is introduced roughly every 10 years.</a:t>
            </a:r>
            <a:br>
              <a:rPr lang="en-US" dirty="0"/>
            </a:br>
            <a:br>
              <a:rPr lang="en-US" dirty="0"/>
            </a:br>
            <a:r>
              <a:rPr lang="en-US" dirty="0"/>
              <a:t>Currently, 4G and 5G are the most relevant technologies. Swisscom will shut down 3G at the end of this year.</a:t>
            </a:r>
            <a:br>
              <a:rPr lang="en-US" dirty="0"/>
            </a:br>
            <a:endParaRPr lang="en-US" dirty="0"/>
          </a:p>
          <a:p>
            <a:pPr marL="0" indent="0">
              <a:buFont typeface="Arial" panose="020B0604020202020204" pitchFamily="34" charset="0"/>
              <a:buNone/>
            </a:pPr>
            <a:r>
              <a:rPr lang="en-US" dirty="0"/>
              <a:t>To increase data throughput, newer technologies tend to use higher frequency bands.</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361711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Higher frequencies have shorter wavelengths, which reduce the signal range.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That’s why a denser antenna network is required.</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6</a:t>
            </a:fld>
            <a:endParaRPr lang="de-CH"/>
          </a:p>
        </p:txBody>
      </p:sp>
    </p:spTree>
    <p:extLst>
      <p:ext uri="{BB962C8B-B14F-4D97-AF65-F5344CB8AC3E}">
        <p14:creationId xmlns:p14="http://schemas.microsoft.com/office/powerpoint/2010/main" val="2907604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Currently, there are about 15,000 macro cells in Switzerland, and several thousand more will be required for full 5G coverage.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a:t>
            </a:r>
            <a:r>
              <a:rPr lang="en-US" sz="1200" kern="1200" dirty="0">
                <a:solidFill>
                  <a:schemeClr val="tx1"/>
                </a:solidFill>
                <a:latin typeface="+mn-lt"/>
                <a:ea typeface="+mn-ea"/>
                <a:cs typeface="+mn-cs"/>
              </a:rPr>
              <a:t>, there is a high demand for efficient solutions for cell site planning.</a:t>
            </a:r>
            <a:endParaRPr lang="de-CH"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7</a:t>
            </a:fld>
            <a:endParaRPr lang="de-CH"/>
          </a:p>
        </p:txBody>
      </p:sp>
    </p:spTree>
    <p:extLst>
      <p:ext uri="{BB962C8B-B14F-4D97-AF65-F5344CB8AC3E}">
        <p14:creationId xmlns:p14="http://schemas.microsoft.com/office/powerpoint/2010/main" val="208168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A site consists normally of </a:t>
            </a:r>
            <a:r>
              <a:rPr lang="de-CH" dirty="0" err="1"/>
              <a:t>steel</a:t>
            </a:r>
            <a:r>
              <a:rPr lang="de-CH" dirty="0"/>
              <a:t> </a:t>
            </a:r>
            <a:r>
              <a:rPr lang="de-CH" dirty="0" err="1"/>
              <a:t>structures</a:t>
            </a:r>
            <a:r>
              <a:rPr lang="en-US" dirty="0"/>
              <a:t> and electronic equipment. And if these components are installed on a roof, it’s called a </a:t>
            </a:r>
            <a:r>
              <a:rPr lang="en-US" b="1" dirty="0"/>
              <a:t>rooftop site</a:t>
            </a:r>
            <a:r>
              <a:rPr lang="en-US" dirty="0"/>
              <a:t>.</a:t>
            </a:r>
            <a:br>
              <a:rPr lang="en-US" dirty="0"/>
            </a:br>
            <a:endParaRPr lang="en-US" dirty="0"/>
          </a:p>
          <a:p>
            <a:pPr marL="0" indent="0">
              <a:buFont typeface="Arial" panose="020B0604020202020204" pitchFamily="34" charset="0"/>
              <a:buNone/>
            </a:pPr>
            <a:r>
              <a:rPr lang="en-US" dirty="0"/>
              <a:t>█ If the antennas are mounted on tower it’s called</a:t>
            </a:r>
            <a:r>
              <a:rPr lang="en-US" sz="1200" kern="1200" dirty="0">
                <a:solidFill>
                  <a:schemeClr val="tx1"/>
                </a:solidFill>
                <a:latin typeface="+mn-lt"/>
                <a:ea typeface="+mn-ea"/>
                <a:cs typeface="+mn-cs"/>
              </a:rPr>
              <a:t> a greenfield site.</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 However, the focus of this thesis is on the building of rooftop sites.</a:t>
            </a:r>
            <a:endParaRPr lang="en-US"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8</a:t>
            </a:fld>
            <a:endParaRPr lang="de-CH"/>
          </a:p>
        </p:txBody>
      </p:sp>
    </p:spTree>
    <p:extLst>
      <p:ext uri="{BB962C8B-B14F-4D97-AF65-F5344CB8AC3E}">
        <p14:creationId xmlns:p14="http://schemas.microsoft.com/office/powerpoint/2010/main" val="321794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b="0" dirty="0"/>
              <a:t>Now, I would like to introduce you into the current planning workflow.</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First, the provider (let’s say Swisscom) searches for a rentable spot on a roof.</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that, a site survey is carried out.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Normally, this includes a lot of measurements.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example, a drone captures the environment for radiation simulations.</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125102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dirty="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baseline="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8" name="Fußzeilenplatzhalter 4">
            <a:extLst>
              <a:ext uri="{FF2B5EF4-FFF2-40B4-BE49-F238E27FC236}">
                <a16:creationId xmlns:a16="http://schemas.microsoft.com/office/drawing/2014/main" id="{2F4714A6-D55A-AA4E-BA21-91AE232944A5}"/>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de-DE" noProof="0"/>
              <a:t>Mastertitelformat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390DCF4-1036-4FEC-B181-8453DFBF1905}"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7B15A05-E71A-4BBE-82FA-DB4150106AAA}"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A2908C5-2ABF-46F3-8064-B5125177C967}"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D1A82B2-705A-4295-B395-A39438EE68CF}"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Institute for Construction and Infrastructure Management</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E5B44B23-DD4C-462E-8060-83E6213BE401}"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de-DE" noProof="0"/>
              <a:t>Mastertextformat bearbeiten</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081CB0B-11E0-4D7A-BE23-111801FE6A1D}"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de-DE" noProof="0"/>
              <a:t>Tabelle durch Klicken auf Symbol hinzufügen</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de-DE" noProof="0"/>
              <a:t>Mastertextformat bearbeiten</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de-DE" noProof="0"/>
              <a:t>Bild durch Klicken auf Symbol hinzufügen</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12" name="Fußzeilenplatzhalter 4">
            <a:extLst>
              <a:ext uri="{FF2B5EF4-FFF2-40B4-BE49-F238E27FC236}">
                <a16:creationId xmlns:a16="http://schemas.microsoft.com/office/drawing/2014/main" id="{613702E7-DB10-2C45-9C37-45FE1E4FF546}"/>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9" name="Fußzeilenplatzhalter 4">
            <a:extLst>
              <a:ext uri="{FF2B5EF4-FFF2-40B4-BE49-F238E27FC236}">
                <a16:creationId xmlns:a16="http://schemas.microsoft.com/office/drawing/2014/main" id="{D34FAA04-5A4B-074C-B123-D0C5BA9566B2}"/>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9" name="Fußzeilenplatzhalter 4">
            <a:extLst>
              <a:ext uri="{FF2B5EF4-FFF2-40B4-BE49-F238E27FC236}">
                <a16:creationId xmlns:a16="http://schemas.microsoft.com/office/drawing/2014/main" id="{6FDE83B2-4B03-D14A-B0A0-7E6B3BE4FCD1}"/>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8" name="Fußzeilenplatzhalter 4">
            <a:extLst>
              <a:ext uri="{FF2B5EF4-FFF2-40B4-BE49-F238E27FC236}">
                <a16:creationId xmlns:a16="http://schemas.microsoft.com/office/drawing/2014/main" id="{8073EE4C-0CA0-024C-AD89-4AA1FD50FF4B}"/>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AA68DCA-3B07-4F22-988F-B6409226375D}"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b="0"/>
            </a:lvl1pPr>
          </a:lstStyle>
          <a:p>
            <a:r>
              <a:rPr lang="de-CH" dirty="0">
                <a:cs typeface="Arial" charset="0"/>
              </a:rPr>
              <a:t>Institute for </a:t>
            </a:r>
            <a:r>
              <a:rPr lang="de-CH" dirty="0" err="1">
                <a:cs typeface="Arial" charset="0"/>
              </a:rPr>
              <a:t>Construction</a:t>
            </a:r>
            <a:r>
              <a:rPr lang="de-CH" dirty="0">
                <a:cs typeface="Arial" charset="0"/>
              </a:rPr>
              <a:t> </a:t>
            </a:r>
            <a:r>
              <a:rPr lang="de-CH" dirty="0" err="1">
                <a:cs typeface="Arial" charset="0"/>
              </a:rPr>
              <a:t>and</a:t>
            </a:r>
            <a:r>
              <a:rPr lang="de-CH" dirty="0">
                <a:cs typeface="Arial" charset="0"/>
              </a:rPr>
              <a:t> Infrastructure Management</a:t>
            </a:r>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dirty="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67EA05E-AA64-4BA1-9227-33793FE0C473}"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B09944F-1DD3-4771-8F48-CDE3457B6A23}"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de-DE" noProof="0"/>
              <a:t>Mastertextformat bearbeiten</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de-DE" noProof="0"/>
              <a:t>Mastertitelformat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6B2D0A33-EB37-4760-B6FD-303F53AB9626}"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‹Nr.›</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07AFD7E9-0518-4548-8666-C71A60005437}"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dirty="0">
                <a:cs typeface="Arial" charset="0"/>
              </a:rPr>
              <a:t>Institute for </a:t>
            </a:r>
            <a:r>
              <a:rPr lang="de-CH" dirty="0" err="1">
                <a:cs typeface="Arial" charset="0"/>
              </a:rPr>
              <a:t>Construction</a:t>
            </a:r>
            <a:r>
              <a:rPr lang="de-CH" dirty="0">
                <a:cs typeface="Arial" charset="0"/>
              </a:rPr>
              <a:t> </a:t>
            </a:r>
            <a:r>
              <a:rPr lang="de-CH" dirty="0" err="1">
                <a:cs typeface="Arial" charset="0"/>
              </a:rPr>
              <a:t>and</a:t>
            </a:r>
            <a:r>
              <a:rPr lang="de-CH" dirty="0">
                <a:cs typeface="Arial" charset="0"/>
              </a:rPr>
              <a:t> Infrastructure Management</a:t>
            </a:r>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‹Nr.›</a:t>
            </a:fld>
            <a:endParaRPr lang="de-CH" noProof="0"/>
          </a:p>
        </p:txBody>
      </p:sp>
      <p:pic>
        <p:nvPicPr>
          <p:cNvPr id="8" name="Picture 5">
            <a:extLst>
              <a:ext uri="{FF2B5EF4-FFF2-40B4-BE49-F238E27FC236}">
                <a16:creationId xmlns:a16="http://schemas.microsoft.com/office/drawing/2014/main" id="{7C7B3997-9380-584B-955D-EA6EDD8DEED9}"/>
              </a:ext>
            </a:extLst>
          </p:cNvPr>
          <p:cNvPicPr>
            <a:picLocks noChangeAspect="1" noChangeArrowheads="1"/>
          </p:cNvPicPr>
          <p:nvPr userDrawn="1"/>
        </p:nvPicPr>
        <p:blipFill>
          <a:blip r:embed="rId18" cstate="print"/>
          <a:srcRect/>
          <a:stretch>
            <a:fillRect/>
          </a:stretch>
        </p:blipFill>
        <p:spPr bwMode="auto">
          <a:xfrm>
            <a:off x="1976138" y="6371655"/>
            <a:ext cx="287337" cy="371475"/>
          </a:xfrm>
          <a:prstGeom prst="rect">
            <a:avLst/>
          </a:prstGeom>
          <a:noFill/>
          <a:ln w="9525">
            <a:noFill/>
            <a:miter lim="800000"/>
            <a:headEnd/>
            <a:tailEnd/>
          </a:ln>
        </p:spPr>
      </p:pic>
      <p:pic>
        <p:nvPicPr>
          <p:cNvPr id="9" name="Grafik 6">
            <a:extLst>
              <a:ext uri="{FF2B5EF4-FFF2-40B4-BE49-F238E27FC236}">
                <a16:creationId xmlns:a16="http://schemas.microsoft.com/office/drawing/2014/main" id="{A1EEAA64-CCFB-9548-8DF6-3958AF2BF35E}"/>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20.png"/><Relationship Id="rId4" Type="http://schemas.openxmlformats.org/officeDocument/2006/relationships/diagramLayout" Target="../diagrams/layout2.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22.jpg"/><Relationship Id="rId5" Type="http://schemas.openxmlformats.org/officeDocument/2006/relationships/diagramQuickStyle" Target="../diagrams/quickStyle3.xml"/><Relationship Id="rId10" Type="http://schemas.openxmlformats.org/officeDocument/2006/relationships/image" Target="../media/image21.png"/><Relationship Id="rId4" Type="http://schemas.openxmlformats.org/officeDocument/2006/relationships/diagramLayout" Target="../diagrams/layout3.xml"/><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image" Target="../media/image21.png"/><Relationship Id="rId5" Type="http://schemas.openxmlformats.org/officeDocument/2006/relationships/diagramQuickStyle" Target="../diagrams/quickStyle4.xml"/><Relationship Id="rId10" Type="http://schemas.openxmlformats.org/officeDocument/2006/relationships/image" Target="../media/image19.png"/><Relationship Id="rId4" Type="http://schemas.openxmlformats.org/officeDocument/2006/relationships/diagramLayout" Target="../diagrams/layout4.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image" Target="../media/image21.png"/><Relationship Id="rId5" Type="http://schemas.openxmlformats.org/officeDocument/2006/relationships/diagramQuickStyle" Target="../diagrams/quickStyle5.xml"/><Relationship Id="rId10" Type="http://schemas.openxmlformats.org/officeDocument/2006/relationships/image" Target="../media/image19.png"/><Relationship Id="rId4" Type="http://schemas.openxmlformats.org/officeDocument/2006/relationships/diagramLayout" Target="../diagrams/layout5.xm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image" Target="../media/image16.png"/><Relationship Id="rId5" Type="http://schemas.openxmlformats.org/officeDocument/2006/relationships/diagramQuickStyle" Target="../diagrams/quickStyle6.xml"/><Relationship Id="rId10" Type="http://schemas.openxmlformats.org/officeDocument/2006/relationships/image" Target="../media/image24.png"/><Relationship Id="rId4" Type="http://schemas.openxmlformats.org/officeDocument/2006/relationships/diagramLayout" Target="../diagrams/layout6.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jpg"/><Relationship Id="rId7" Type="http://schemas.openxmlformats.org/officeDocument/2006/relationships/diagramColors" Target="../diagrams/colors7.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28.png"/><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0.png"/><Relationship Id="rId7" Type="http://schemas.openxmlformats.org/officeDocument/2006/relationships/diagramColors" Target="../diagrams/colors11.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QuickStyle" Target="../diagrams/quickStyle11.xml"/><Relationship Id="rId11" Type="http://schemas.openxmlformats.org/officeDocument/2006/relationships/image" Target="../media/image33.png"/><Relationship Id="rId5" Type="http://schemas.openxmlformats.org/officeDocument/2006/relationships/diagramLayout" Target="../diagrams/layout11.xml"/><Relationship Id="rId10" Type="http://schemas.openxmlformats.org/officeDocument/2006/relationships/image" Target="../media/image32.png"/><Relationship Id="rId4" Type="http://schemas.openxmlformats.org/officeDocument/2006/relationships/diagramData" Target="../diagrams/data11.xm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12.xml"/><Relationship Id="rId11" Type="http://schemas.openxmlformats.org/officeDocument/2006/relationships/image" Target="../media/image37.png"/><Relationship Id="rId5" Type="http://schemas.openxmlformats.org/officeDocument/2006/relationships/diagramQuickStyle" Target="../diagrams/quickStyle12.xml"/><Relationship Id="rId10" Type="http://schemas.openxmlformats.org/officeDocument/2006/relationships/image" Target="../media/image36.png"/><Relationship Id="rId4" Type="http://schemas.openxmlformats.org/officeDocument/2006/relationships/diagramLayout" Target="../diagrams/layout12.xml"/><Relationship Id="rId9" Type="http://schemas.openxmlformats.org/officeDocument/2006/relationships/image" Target="../media/image35.png"/><Relationship Id="rId1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n-joy-nas.quickconnect.to/d/s/13WdvrDK9DU26WWH7K7YgObwbntu93YO/ulhFUyCAh7bS6LBXbd99r1QpgsKEpiXI-37SgdYNkTww" TargetMode="External"/><Relationship Id="rId5" Type="http://schemas.openxmlformats.org/officeDocument/2006/relationships/image" Target="../media/image5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mailto:leisij@student.ethz.ch"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hyperlink" Target="https://github.com/JeffreyLeisi/Scan-to-BIM-for-Telecom-Sites.git" TargetMode="Externa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0" y="2233537"/>
            <a:ext cx="6998208" cy="2907509"/>
          </a:xfrm>
        </p:spPr>
        <p:txBody>
          <a:bodyPr/>
          <a:lstStyle/>
          <a:p>
            <a:r>
              <a:rPr lang="de-DE" dirty="0" err="1"/>
              <a:t>Automating</a:t>
            </a:r>
            <a:r>
              <a:rPr lang="de-DE" dirty="0"/>
              <a:t> Scan-</a:t>
            </a:r>
            <a:r>
              <a:rPr lang="de-DE" dirty="0" err="1"/>
              <a:t>to</a:t>
            </a:r>
            <a:r>
              <a:rPr lang="de-DE" dirty="0"/>
              <a:t>-BIM </a:t>
            </a:r>
            <a:r>
              <a:rPr lang="de-DE" dirty="0" err="1"/>
              <a:t>for</a:t>
            </a:r>
            <a:r>
              <a:rPr lang="de-DE" dirty="0"/>
              <a:t> Telecom Site </a:t>
            </a:r>
            <a:r>
              <a:rPr lang="de-DE" dirty="0" err="1"/>
              <a:t>Planning</a:t>
            </a:r>
            <a:endParaRPr lang="de-CH" dirty="0"/>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1078515" y="3860495"/>
            <a:ext cx="5616619" cy="1008000"/>
          </a:xfrm>
        </p:spPr>
        <p:txBody>
          <a:bodyPr/>
          <a:lstStyle/>
          <a:p>
            <a:r>
              <a:rPr lang="de-DE" b="1" dirty="0"/>
              <a:t>Jeffrey Leisi</a:t>
            </a:r>
          </a:p>
          <a:p>
            <a:r>
              <a:rPr lang="en-US" dirty="0"/>
              <a:t>Final Presentation</a:t>
            </a:r>
          </a:p>
          <a:p>
            <a:r>
              <a:rPr lang="en-US" dirty="0"/>
              <a:t>Bachelor’s Thesis</a:t>
            </a:r>
          </a:p>
          <a:p>
            <a:r>
              <a:rPr lang="de-DE" dirty="0"/>
              <a:t>26.05.2025 </a:t>
            </a:r>
            <a:endParaRPr lang="de-CH" dirty="0"/>
          </a:p>
        </p:txBody>
      </p:sp>
      <p:sp>
        <p:nvSpPr>
          <p:cNvPr id="9" name="Textplatzhalter 8">
            <a:extLst>
              <a:ext uri="{FF2B5EF4-FFF2-40B4-BE49-F238E27FC236}">
                <a16:creationId xmlns:a16="http://schemas.microsoft.com/office/drawing/2014/main" id="{C6B18E6F-BDD9-4B0B-9B9E-C25187E0E1F2}"/>
              </a:ext>
            </a:extLst>
          </p:cNvPr>
          <p:cNvSpPr>
            <a:spLocks noGrp="1"/>
          </p:cNvSpPr>
          <p:nvPr>
            <p:ph type="body" sz="quarter" idx="16"/>
          </p:nvPr>
        </p:nvSpPr>
        <p:spPr>
          <a:xfrm>
            <a:off x="8082366" y="586000"/>
            <a:ext cx="3414083" cy="212912"/>
          </a:xfrm>
          <a:noFill/>
        </p:spPr>
        <p:txBody>
          <a:bodyPr/>
          <a:lstStyle/>
          <a:p>
            <a:r>
              <a:rPr lang="is-IS" dirty="0"/>
              <a:t>Chair of Circular Engineering for Architecture </a:t>
            </a:r>
            <a:endParaRPr lang="de-CH" dirty="0"/>
          </a:p>
        </p:txBody>
      </p:sp>
      <p:sp>
        <p:nvSpPr>
          <p:cNvPr id="4" name="Footer Placeholder 3">
            <a:extLst>
              <a:ext uri="{FF2B5EF4-FFF2-40B4-BE49-F238E27FC236}">
                <a16:creationId xmlns:a16="http://schemas.microsoft.com/office/drawing/2014/main" id="{C55C9822-A4EE-3647-ABD3-0A20A91BA6F6}"/>
              </a:ext>
            </a:extLst>
          </p:cNvPr>
          <p:cNvSpPr>
            <a:spLocks noGrp="1"/>
          </p:cNvSpPr>
          <p:nvPr>
            <p:ph type="ftr" sz="quarter" idx="3"/>
          </p:nvPr>
        </p:nvSpPr>
        <p:spPr/>
        <p:txBody>
          <a:bodyPr/>
          <a:lstStyle/>
          <a:p>
            <a:r>
              <a:rPr lang="de-CH" b="1">
                <a:cs typeface="Arial" charset="0"/>
              </a:rPr>
              <a:t>Institute for Construction and Infrastructure Management</a:t>
            </a:r>
            <a:endParaRPr lang="de-CH" dirty="0">
              <a:cs typeface="Arial" charset="0"/>
            </a:endParaRPr>
          </a:p>
        </p:txBody>
      </p:sp>
      <p:pic>
        <p:nvPicPr>
          <p:cNvPr id="16" name="Bildplatzhalter 15" descr="Ein Bild, das Schrift, Grafiken, Logo, Text enthält.&#10;&#10;KI-generierte Inhalte können fehlerhaft sein.">
            <a:extLst>
              <a:ext uri="{FF2B5EF4-FFF2-40B4-BE49-F238E27FC236}">
                <a16:creationId xmlns:a16="http://schemas.microsoft.com/office/drawing/2014/main" id="{1112AC1E-2D23-C392-F3A3-71987FBCACCB}"/>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25903" b="25903"/>
          <a:stretch>
            <a:fillRect/>
          </a:stretch>
        </p:blipFill>
        <p:spPr>
          <a:xfrm>
            <a:off x="2588873" y="396240"/>
            <a:ext cx="1840020" cy="262860"/>
          </a:xfrm>
        </p:spPr>
      </p:pic>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1133724801"/>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0" dirty="0"/>
              <a:t>State </a:t>
            </a:r>
            <a:r>
              <a:rPr lang="de-DE" b="0" dirty="0" err="1"/>
              <a:t>of</a:t>
            </a:r>
            <a:r>
              <a:rPr lang="de-DE" b="0" dirty="0"/>
              <a:t> </a:t>
            </a:r>
            <a:r>
              <a:rPr lang="de-DE" b="0" dirty="0" err="1"/>
              <a:t>the</a:t>
            </a:r>
            <a:r>
              <a:rPr lang="de-DE" b="0" dirty="0"/>
              <a:t> Art: </a:t>
            </a:r>
            <a:r>
              <a:rPr lang="de-DE" b="0" dirty="0" err="1"/>
              <a:t>Conventional</a:t>
            </a:r>
            <a:r>
              <a:rPr lang="de-DE" b="0" dirty="0"/>
              <a:t> Site </a:t>
            </a:r>
            <a:r>
              <a:rPr lang="de-DE" b="0" dirty="0" err="1"/>
              <a:t>Planning</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560" y="1182004"/>
            <a:ext cx="1558030" cy="155803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7A312ACA-59B1-A207-5358-69D3D5A2BCC6}"/>
              </a:ext>
            </a:extLst>
          </p:cNvPr>
          <p:cNvPicPr>
            <a:picLocks noChangeAspect="1"/>
          </p:cNvPicPr>
          <p:nvPr/>
        </p:nvPicPr>
        <p:blipFill>
          <a:blip r:embed="rId9"/>
          <a:stretch>
            <a:fillRect/>
          </a:stretch>
        </p:blipFill>
        <p:spPr>
          <a:xfrm>
            <a:off x="3761308" y="1307139"/>
            <a:ext cx="1686207" cy="1328493"/>
          </a:xfrm>
          <a:prstGeom prst="rect">
            <a:avLst/>
          </a:prstGeom>
        </p:spPr>
      </p:pic>
      <p:cxnSp>
        <p:nvCxnSpPr>
          <p:cNvPr id="9" name="Gerade Verbindung mit Pfeil 8">
            <a:extLst>
              <a:ext uri="{FF2B5EF4-FFF2-40B4-BE49-F238E27FC236}">
                <a16:creationId xmlns:a16="http://schemas.microsoft.com/office/drawing/2014/main" id="{2D284F70-DA3B-F00C-259D-97089DAFB603}"/>
              </a:ext>
            </a:extLst>
          </p:cNvPr>
          <p:cNvCxnSpPr>
            <a:cxnSpLocks/>
          </p:cNvCxnSpPr>
          <p:nvPr/>
        </p:nvCxnSpPr>
        <p:spPr>
          <a:xfrm>
            <a:off x="3241456"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sp>
        <p:nvSpPr>
          <p:cNvPr id="38" name="Inhaltsplatzhalter 6">
            <a:extLst>
              <a:ext uri="{FF2B5EF4-FFF2-40B4-BE49-F238E27FC236}">
                <a16:creationId xmlns:a16="http://schemas.microsoft.com/office/drawing/2014/main" id="{3EB1CE87-A946-4CE5-85D9-9214B4EB11E1}"/>
              </a:ext>
            </a:extLst>
          </p:cNvPr>
          <p:cNvSpPr>
            <a:spLocks noGrp="1"/>
          </p:cNvSpPr>
          <p:nvPr>
            <p:ph idx="1"/>
          </p:nvPr>
        </p:nvSpPr>
        <p:spPr>
          <a:xfrm>
            <a:off x="731837" y="2988465"/>
            <a:ext cx="5559633" cy="3061904"/>
          </a:xfrm>
        </p:spPr>
        <p:txBody>
          <a:bodyPr/>
          <a:lstStyle/>
          <a:p>
            <a:pPr marL="0" indent="0">
              <a:buNone/>
            </a:pPr>
            <a:r>
              <a:rPr lang="en-US" b="1" dirty="0"/>
              <a:t>Tasks</a:t>
            </a:r>
          </a:p>
          <a:p>
            <a:pPr marL="0" indent="0">
              <a:buNone/>
            </a:pPr>
            <a:r>
              <a:rPr lang="en-US" dirty="0"/>
              <a:t>Create </a:t>
            </a:r>
            <a:r>
              <a:rPr lang="en-US" b="1" dirty="0"/>
              <a:t>CAD drawing </a:t>
            </a:r>
            <a:r>
              <a:rPr lang="en-US" dirty="0"/>
              <a:t>for building permit:</a:t>
            </a:r>
            <a:endParaRPr lang="en-US" b="1" dirty="0"/>
          </a:p>
          <a:p>
            <a:pPr marL="342900" indent="-342900">
              <a:buFont typeface="+mj-lt"/>
              <a:buAutoNum type="arabicPeriod"/>
            </a:pPr>
            <a:r>
              <a:rPr lang="de-CH" dirty="0"/>
              <a:t>Scanning </a:t>
            </a:r>
            <a:r>
              <a:rPr lang="de-CH" dirty="0" err="1"/>
              <a:t>of</a:t>
            </a:r>
            <a:r>
              <a:rPr lang="de-CH" dirty="0"/>
              <a:t> </a:t>
            </a:r>
            <a:r>
              <a:rPr lang="de-CH" dirty="0" err="1"/>
              <a:t>paper</a:t>
            </a:r>
            <a:r>
              <a:rPr lang="de-CH" dirty="0"/>
              <a:t> </a:t>
            </a:r>
            <a:r>
              <a:rPr lang="de-CH" dirty="0" err="1"/>
              <a:t>building</a:t>
            </a:r>
            <a:r>
              <a:rPr lang="de-CH" dirty="0"/>
              <a:t> </a:t>
            </a:r>
            <a:r>
              <a:rPr lang="de-CH" dirty="0" err="1"/>
              <a:t>drawings</a:t>
            </a:r>
            <a:endParaRPr lang="de-CH" dirty="0"/>
          </a:p>
          <a:p>
            <a:pPr marL="342900" indent="-342900">
              <a:buFont typeface="+mj-lt"/>
              <a:buAutoNum type="arabicPeriod"/>
            </a:pPr>
            <a:r>
              <a:rPr lang="en-US" dirty="0"/>
              <a:t>CAD-vectorization of digitalized building drawing (tracing)</a:t>
            </a:r>
          </a:p>
          <a:p>
            <a:pPr marL="0" indent="0">
              <a:buNone/>
            </a:pPr>
            <a:endParaRPr lang="en-US" b="1" dirty="0"/>
          </a:p>
          <a:p>
            <a:pPr marL="0" indent="0">
              <a:buNone/>
            </a:pPr>
            <a:r>
              <a:rPr lang="de-CH" dirty="0"/>
              <a:t>CAD (Computer-</a:t>
            </a:r>
            <a:r>
              <a:rPr lang="de-CH" dirty="0" err="1"/>
              <a:t>Aided</a:t>
            </a:r>
            <a:r>
              <a:rPr lang="de-CH" dirty="0"/>
              <a:t> Design): Software </a:t>
            </a:r>
            <a:r>
              <a:rPr lang="de-CH" dirty="0" err="1"/>
              <a:t>for</a:t>
            </a:r>
            <a:r>
              <a:rPr lang="de-CH" dirty="0"/>
              <a:t> 2D/3D </a:t>
            </a:r>
            <a:r>
              <a:rPr lang="de-CH" dirty="0" err="1"/>
              <a:t>drawings</a:t>
            </a:r>
            <a:endParaRPr lang="de-CH" dirty="0"/>
          </a:p>
          <a:p>
            <a:pPr marL="0" indent="0">
              <a:buNone/>
            </a:pPr>
            <a:endParaRPr lang="en-US" b="1" dirty="0"/>
          </a:p>
        </p:txBody>
      </p:sp>
      <p:cxnSp>
        <p:nvCxnSpPr>
          <p:cNvPr id="40" name="Gerader Verbinder 39">
            <a:extLst>
              <a:ext uri="{FF2B5EF4-FFF2-40B4-BE49-F238E27FC236}">
                <a16:creationId xmlns:a16="http://schemas.microsoft.com/office/drawing/2014/main" id="{70FA7804-F0DF-5CED-D830-455871B7527B}"/>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pic>
        <p:nvPicPr>
          <p:cNvPr id="3" name="Grafik 2">
            <a:extLst>
              <a:ext uri="{FF2B5EF4-FFF2-40B4-BE49-F238E27FC236}">
                <a16:creationId xmlns:a16="http://schemas.microsoft.com/office/drawing/2014/main" id="{03712086-153E-9719-B1B7-250C1556AB52}"/>
              </a:ext>
            </a:extLst>
          </p:cNvPr>
          <p:cNvPicPr>
            <a:picLocks noChangeAspect="1"/>
          </p:cNvPicPr>
          <p:nvPr/>
        </p:nvPicPr>
        <p:blipFill>
          <a:blip r:embed="rId9"/>
          <a:stretch>
            <a:fillRect/>
          </a:stretch>
        </p:blipFill>
        <p:spPr>
          <a:xfrm>
            <a:off x="7384706" y="2937908"/>
            <a:ext cx="4440324" cy="3498349"/>
          </a:xfrm>
          <a:prstGeom prst="rect">
            <a:avLst/>
          </a:prstGeom>
        </p:spPr>
      </p:pic>
      <p:grpSp>
        <p:nvGrpSpPr>
          <p:cNvPr id="7" name="Gruppieren 6">
            <a:extLst>
              <a:ext uri="{FF2B5EF4-FFF2-40B4-BE49-F238E27FC236}">
                <a16:creationId xmlns:a16="http://schemas.microsoft.com/office/drawing/2014/main" id="{1AD9C500-2619-C0B1-008E-4B76C19C247B}"/>
              </a:ext>
            </a:extLst>
          </p:cNvPr>
          <p:cNvGrpSpPr/>
          <p:nvPr/>
        </p:nvGrpSpPr>
        <p:grpSpPr>
          <a:xfrm>
            <a:off x="6057635" y="4830077"/>
            <a:ext cx="1155700" cy="1519993"/>
            <a:chOff x="6327937" y="4755408"/>
            <a:chExt cx="1155700" cy="1519993"/>
          </a:xfrm>
        </p:grpSpPr>
        <p:pic>
          <p:nvPicPr>
            <p:cNvPr id="18" name="Picture 2" descr="Generiertes Bild">
              <a:extLst>
                <a:ext uri="{FF2B5EF4-FFF2-40B4-BE49-F238E27FC236}">
                  <a16:creationId xmlns:a16="http://schemas.microsoft.com/office/drawing/2014/main" id="{2DD2071F-AC46-075A-95C4-65A9B0FFCBF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879" t="5446" r="60854" b="17420"/>
            <a:stretch/>
          </p:blipFill>
          <p:spPr bwMode="auto">
            <a:xfrm>
              <a:off x="6626993" y="4755408"/>
              <a:ext cx="601133" cy="1223434"/>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a:extLst>
                <a:ext uri="{FF2B5EF4-FFF2-40B4-BE49-F238E27FC236}">
                  <a16:creationId xmlns:a16="http://schemas.microsoft.com/office/drawing/2014/main" id="{20716703-F99E-A3D7-E3DA-935969B86348}"/>
                </a:ext>
              </a:extLst>
            </p:cNvPr>
            <p:cNvSpPr txBox="1"/>
            <p:nvPr/>
          </p:nvSpPr>
          <p:spPr>
            <a:xfrm>
              <a:off x="6327937" y="5906069"/>
              <a:ext cx="1155700" cy="369332"/>
            </a:xfrm>
            <a:prstGeom prst="rect">
              <a:avLst/>
            </a:prstGeom>
            <a:noFill/>
          </p:spPr>
          <p:txBody>
            <a:bodyPr wrap="square" rtlCol="0">
              <a:spAutoFit/>
            </a:bodyPr>
            <a:lstStyle/>
            <a:p>
              <a:r>
                <a:rPr lang="de-CH" dirty="0" err="1"/>
                <a:t>geometry</a:t>
              </a:r>
              <a:endParaRPr lang="de-CH" dirty="0"/>
            </a:p>
          </p:txBody>
        </p:sp>
      </p:grpSp>
      <p:sp>
        <p:nvSpPr>
          <p:cNvPr id="8" name="Textfeld 7">
            <a:extLst>
              <a:ext uri="{FF2B5EF4-FFF2-40B4-BE49-F238E27FC236}">
                <a16:creationId xmlns:a16="http://schemas.microsoft.com/office/drawing/2014/main" id="{D4596554-A81F-9AEB-59DB-A3B8E7AFA2FA}"/>
              </a:ext>
            </a:extLst>
          </p:cNvPr>
          <p:cNvSpPr txBox="1"/>
          <p:nvPr/>
        </p:nvSpPr>
        <p:spPr>
          <a:xfrm>
            <a:off x="3655413" y="2596017"/>
            <a:ext cx="500654" cy="261610"/>
          </a:xfrm>
          <a:prstGeom prst="rect">
            <a:avLst/>
          </a:prstGeom>
          <a:noFill/>
        </p:spPr>
        <p:txBody>
          <a:bodyPr wrap="square" rtlCol="0">
            <a:spAutoFit/>
          </a:bodyPr>
          <a:lstStyle/>
          <a:p>
            <a:pPr algn="ctr"/>
            <a:r>
              <a:rPr lang="de-CH" sz="1100" i="1" dirty="0"/>
              <a:t>CAD</a:t>
            </a:r>
          </a:p>
        </p:txBody>
      </p:sp>
    </p:spTree>
    <p:extLst>
      <p:ext uri="{BB962C8B-B14F-4D97-AF65-F5344CB8AC3E}">
        <p14:creationId xmlns:p14="http://schemas.microsoft.com/office/powerpoint/2010/main" val="1723579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2299854669"/>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0" dirty="0"/>
              <a:t>State </a:t>
            </a:r>
            <a:r>
              <a:rPr lang="de-DE" b="0" dirty="0" err="1"/>
              <a:t>of</a:t>
            </a:r>
            <a:r>
              <a:rPr lang="de-DE" b="0" dirty="0"/>
              <a:t> </a:t>
            </a:r>
            <a:r>
              <a:rPr lang="de-DE" b="0" dirty="0" err="1"/>
              <a:t>the</a:t>
            </a:r>
            <a:r>
              <a:rPr lang="de-DE" b="0" dirty="0"/>
              <a:t> Art: </a:t>
            </a:r>
            <a:r>
              <a:rPr lang="de-DE" b="0" dirty="0" err="1"/>
              <a:t>Conventional</a:t>
            </a:r>
            <a:r>
              <a:rPr lang="de-DE" b="0" dirty="0"/>
              <a:t> Site </a:t>
            </a:r>
            <a:r>
              <a:rPr lang="de-DE" b="0" dirty="0" err="1"/>
              <a:t>Planning</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560" y="1182004"/>
            <a:ext cx="1558030" cy="155803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7A312ACA-59B1-A207-5358-69D3D5A2BCC6}"/>
              </a:ext>
            </a:extLst>
          </p:cNvPr>
          <p:cNvPicPr>
            <a:picLocks noChangeAspect="1"/>
          </p:cNvPicPr>
          <p:nvPr/>
        </p:nvPicPr>
        <p:blipFill>
          <a:blip r:embed="rId9"/>
          <a:stretch>
            <a:fillRect/>
          </a:stretch>
        </p:blipFill>
        <p:spPr>
          <a:xfrm>
            <a:off x="3761308" y="1307139"/>
            <a:ext cx="1686207" cy="1328493"/>
          </a:xfrm>
          <a:prstGeom prst="rect">
            <a:avLst/>
          </a:prstGeom>
        </p:spPr>
      </p:pic>
      <p:cxnSp>
        <p:nvCxnSpPr>
          <p:cNvPr id="9" name="Gerade Verbindung mit Pfeil 8">
            <a:extLst>
              <a:ext uri="{FF2B5EF4-FFF2-40B4-BE49-F238E27FC236}">
                <a16:creationId xmlns:a16="http://schemas.microsoft.com/office/drawing/2014/main" id="{2D284F70-DA3B-F00C-259D-97089DAFB603}"/>
              </a:ext>
            </a:extLst>
          </p:cNvPr>
          <p:cNvCxnSpPr>
            <a:cxnSpLocks/>
          </p:cNvCxnSpPr>
          <p:nvPr/>
        </p:nvCxnSpPr>
        <p:spPr>
          <a:xfrm>
            <a:off x="3241456"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5E567912-12E4-9AA3-A124-FD7BDFFAB002}"/>
              </a:ext>
            </a:extLst>
          </p:cNvPr>
          <p:cNvCxnSpPr>
            <a:cxnSpLocks/>
          </p:cNvCxnSpPr>
          <p:nvPr/>
        </p:nvCxnSpPr>
        <p:spPr>
          <a:xfrm>
            <a:off x="5913972" y="2062775"/>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sp>
        <p:nvSpPr>
          <p:cNvPr id="43" name="Inhaltsplatzhalter 6">
            <a:extLst>
              <a:ext uri="{FF2B5EF4-FFF2-40B4-BE49-F238E27FC236}">
                <a16:creationId xmlns:a16="http://schemas.microsoft.com/office/drawing/2014/main" id="{0A394FBF-C534-69D6-2B1F-458D77BE0BB0}"/>
              </a:ext>
            </a:extLst>
          </p:cNvPr>
          <p:cNvSpPr>
            <a:spLocks noGrp="1"/>
          </p:cNvSpPr>
          <p:nvPr>
            <p:ph idx="1"/>
          </p:nvPr>
        </p:nvSpPr>
        <p:spPr>
          <a:xfrm>
            <a:off x="731836" y="2988464"/>
            <a:ext cx="4571637" cy="3297270"/>
          </a:xfrm>
        </p:spPr>
        <p:txBody>
          <a:bodyPr/>
          <a:lstStyle/>
          <a:p>
            <a:pPr marL="0" indent="0">
              <a:buNone/>
            </a:pPr>
            <a:r>
              <a:rPr lang="en-US" b="1" dirty="0"/>
              <a:t>Tasks</a:t>
            </a:r>
          </a:p>
          <a:p>
            <a:pPr marL="0" indent="0">
              <a:buNone/>
            </a:pPr>
            <a:r>
              <a:rPr lang="en-US" dirty="0"/>
              <a:t>Create </a:t>
            </a:r>
            <a:r>
              <a:rPr lang="en-US" b="1" dirty="0"/>
              <a:t>BIM drawing</a:t>
            </a:r>
            <a:r>
              <a:rPr lang="en-US" dirty="0"/>
              <a:t> for execution</a:t>
            </a:r>
            <a:r>
              <a:rPr lang="en-US" b="1" dirty="0"/>
              <a:t>:</a:t>
            </a:r>
          </a:p>
          <a:p>
            <a:pPr marL="342900" indent="-342900">
              <a:buFont typeface="+mj-lt"/>
              <a:buAutoNum type="arabicPeriod"/>
            </a:pPr>
            <a:r>
              <a:rPr lang="en-US" dirty="0"/>
              <a:t>Steel structure and RAN equipment</a:t>
            </a:r>
          </a:p>
          <a:p>
            <a:pPr marL="342900" indent="-342900">
              <a:buFont typeface="+mj-lt"/>
              <a:buAutoNum type="arabicPeriod"/>
            </a:pPr>
            <a:r>
              <a:rPr lang="en-US" dirty="0"/>
              <a:t>Derivation of bills of materials</a:t>
            </a:r>
          </a:p>
          <a:p>
            <a:pPr marL="0" indent="0">
              <a:buNone/>
            </a:pPr>
            <a:endParaRPr lang="en-US" dirty="0"/>
          </a:p>
          <a:p>
            <a:pPr marL="0" indent="0">
              <a:buNone/>
            </a:pPr>
            <a:endParaRPr lang="en-US" dirty="0"/>
          </a:p>
          <a:p>
            <a:pPr marL="0" indent="0">
              <a:buNone/>
            </a:pPr>
            <a:r>
              <a:rPr lang="en-US" dirty="0"/>
              <a:t>BIM</a:t>
            </a:r>
            <a:r>
              <a:rPr lang="en-US" b="1" dirty="0"/>
              <a:t> </a:t>
            </a:r>
            <a:r>
              <a:rPr lang="en-US" dirty="0"/>
              <a:t>(Building Information Modeling): Planning method with a </a:t>
            </a:r>
            <a:r>
              <a:rPr lang="en-US" b="1" dirty="0"/>
              <a:t>smart</a:t>
            </a:r>
            <a:r>
              <a:rPr lang="en-US" dirty="0"/>
              <a:t> 3D model</a:t>
            </a:r>
          </a:p>
          <a:p>
            <a:pPr marL="0" indent="0">
              <a:buNone/>
            </a:pPr>
            <a:endParaRPr lang="en-US" dirty="0"/>
          </a:p>
          <a:p>
            <a:pPr marL="0" indent="0">
              <a:buNone/>
            </a:pPr>
            <a:endParaRPr lang="en-US" dirty="0"/>
          </a:p>
        </p:txBody>
      </p:sp>
      <p:cxnSp>
        <p:nvCxnSpPr>
          <p:cNvPr id="44" name="Gerader Verbinder 43">
            <a:extLst>
              <a:ext uri="{FF2B5EF4-FFF2-40B4-BE49-F238E27FC236}">
                <a16:creationId xmlns:a16="http://schemas.microsoft.com/office/drawing/2014/main" id="{F3EDB7E5-B7AD-AB4E-5800-592AC708C697}"/>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pic>
        <p:nvPicPr>
          <p:cNvPr id="7" name="Grafik 6">
            <a:extLst>
              <a:ext uri="{FF2B5EF4-FFF2-40B4-BE49-F238E27FC236}">
                <a16:creationId xmlns:a16="http://schemas.microsoft.com/office/drawing/2014/main" id="{B958E661-1ADB-D8A9-B0CA-2008C6330D2A}"/>
              </a:ext>
            </a:extLst>
          </p:cNvPr>
          <p:cNvPicPr>
            <a:picLocks noChangeAspect="1"/>
          </p:cNvPicPr>
          <p:nvPr/>
        </p:nvPicPr>
        <p:blipFill>
          <a:blip r:embed="rId10"/>
          <a:stretch>
            <a:fillRect/>
          </a:stretch>
        </p:blipFill>
        <p:spPr>
          <a:xfrm>
            <a:off x="6668421" y="1264217"/>
            <a:ext cx="1357361" cy="1350300"/>
          </a:xfrm>
          <a:prstGeom prst="rect">
            <a:avLst/>
          </a:prstGeom>
        </p:spPr>
      </p:pic>
      <p:pic>
        <p:nvPicPr>
          <p:cNvPr id="11" name="Grafik 10" descr="Ein Bild, das Himmel, draußen enthält.&#10;&#10;KI-generierte Inhalte können fehlerhaft sein.">
            <a:extLst>
              <a:ext uri="{FF2B5EF4-FFF2-40B4-BE49-F238E27FC236}">
                <a16:creationId xmlns:a16="http://schemas.microsoft.com/office/drawing/2014/main" id="{DBC85EBD-281B-4F5A-4640-68D838884F6B}"/>
              </a:ext>
            </a:extLst>
          </p:cNvPr>
          <p:cNvPicPr>
            <a:picLocks noChangeAspect="1"/>
          </p:cNvPicPr>
          <p:nvPr/>
        </p:nvPicPr>
        <p:blipFill>
          <a:blip r:embed="rId11">
            <a:extLst>
              <a:ext uri="{28A0092B-C50C-407E-A947-70E740481C1C}">
                <a14:useLocalDpi xmlns:a14="http://schemas.microsoft.com/office/drawing/2010/main" val="0"/>
              </a:ext>
            </a:extLst>
          </a:blip>
          <a:srcRect l="14129" r="8279"/>
          <a:stretch/>
        </p:blipFill>
        <p:spPr>
          <a:xfrm rot="5400000">
            <a:off x="5862887" y="3546996"/>
            <a:ext cx="3387553" cy="2455775"/>
          </a:xfrm>
          <a:prstGeom prst="rect">
            <a:avLst/>
          </a:prstGeom>
        </p:spPr>
      </p:pic>
      <p:cxnSp>
        <p:nvCxnSpPr>
          <p:cNvPr id="10" name="Gerade Verbindung mit Pfeil 9">
            <a:extLst>
              <a:ext uri="{FF2B5EF4-FFF2-40B4-BE49-F238E27FC236}">
                <a16:creationId xmlns:a16="http://schemas.microsoft.com/office/drawing/2014/main" id="{5A2F8319-D402-F3F2-5FE8-EB6F074406E5}"/>
              </a:ext>
            </a:extLst>
          </p:cNvPr>
          <p:cNvCxnSpPr>
            <a:cxnSpLocks/>
          </p:cNvCxnSpPr>
          <p:nvPr/>
        </p:nvCxnSpPr>
        <p:spPr>
          <a:xfrm>
            <a:off x="4890052" y="3952535"/>
            <a:ext cx="1982857" cy="11860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Gerade Verbindung mit Pfeil 11">
            <a:extLst>
              <a:ext uri="{FF2B5EF4-FFF2-40B4-BE49-F238E27FC236}">
                <a16:creationId xmlns:a16="http://schemas.microsoft.com/office/drawing/2014/main" id="{F1DF72FF-A4A2-CADF-96B1-10620EF7A1C6}"/>
              </a:ext>
            </a:extLst>
          </p:cNvPr>
          <p:cNvCxnSpPr>
            <a:cxnSpLocks/>
          </p:cNvCxnSpPr>
          <p:nvPr/>
        </p:nvCxnSpPr>
        <p:spPr>
          <a:xfrm>
            <a:off x="4890052" y="3952535"/>
            <a:ext cx="2355574" cy="7967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7" name="Gruppieren 16">
            <a:extLst>
              <a:ext uri="{FF2B5EF4-FFF2-40B4-BE49-F238E27FC236}">
                <a16:creationId xmlns:a16="http://schemas.microsoft.com/office/drawing/2014/main" id="{87FD659C-2321-9A74-5DED-5D9AC09D3014}"/>
              </a:ext>
            </a:extLst>
          </p:cNvPr>
          <p:cNvGrpSpPr/>
          <p:nvPr/>
        </p:nvGrpSpPr>
        <p:grpSpPr>
          <a:xfrm>
            <a:off x="4800493" y="4739332"/>
            <a:ext cx="1423248" cy="1786351"/>
            <a:chOff x="8728618" y="4923627"/>
            <a:chExt cx="1423248" cy="1786351"/>
          </a:xfrm>
        </p:grpSpPr>
        <p:pic>
          <p:nvPicPr>
            <p:cNvPr id="19" name="Picture 2" descr="Generiertes Bild">
              <a:extLst>
                <a:ext uri="{FF2B5EF4-FFF2-40B4-BE49-F238E27FC236}">
                  <a16:creationId xmlns:a16="http://schemas.microsoft.com/office/drawing/2014/main" id="{5932A2C4-77BA-5D59-5A5B-6C9309C907C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8465" t="5294" r="6304" b="14635"/>
            <a:stretch/>
          </p:blipFill>
          <p:spPr bwMode="auto">
            <a:xfrm>
              <a:off x="8954637" y="4923627"/>
              <a:ext cx="838200" cy="127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feld 21">
              <a:extLst>
                <a:ext uri="{FF2B5EF4-FFF2-40B4-BE49-F238E27FC236}">
                  <a16:creationId xmlns:a16="http://schemas.microsoft.com/office/drawing/2014/main" id="{D9C71B5F-DB70-BF68-5692-6DBCF0D15727}"/>
                </a:ext>
              </a:extLst>
            </p:cNvPr>
            <p:cNvSpPr txBox="1"/>
            <p:nvPr/>
          </p:nvSpPr>
          <p:spPr>
            <a:xfrm>
              <a:off x="8728618" y="6063647"/>
              <a:ext cx="1423248" cy="646331"/>
            </a:xfrm>
            <a:prstGeom prst="rect">
              <a:avLst/>
            </a:prstGeom>
            <a:noFill/>
          </p:spPr>
          <p:txBody>
            <a:bodyPr wrap="square" rtlCol="0">
              <a:spAutoFit/>
            </a:bodyPr>
            <a:lstStyle/>
            <a:p>
              <a:r>
                <a:rPr lang="de-CH" dirty="0" err="1"/>
                <a:t>geometry</a:t>
              </a:r>
              <a:r>
                <a:rPr lang="de-CH" dirty="0"/>
                <a:t> +</a:t>
              </a:r>
            </a:p>
            <a:p>
              <a:r>
                <a:rPr lang="de-CH" dirty="0" err="1"/>
                <a:t>information</a:t>
              </a:r>
              <a:r>
                <a:rPr lang="de-CH" dirty="0"/>
                <a:t> </a:t>
              </a:r>
            </a:p>
          </p:txBody>
        </p:sp>
      </p:grpSp>
      <p:pic>
        <p:nvPicPr>
          <p:cNvPr id="38" name="Grafik 37">
            <a:extLst>
              <a:ext uri="{FF2B5EF4-FFF2-40B4-BE49-F238E27FC236}">
                <a16:creationId xmlns:a16="http://schemas.microsoft.com/office/drawing/2014/main" id="{30C7D567-7A42-E48A-F8DD-C244FA29DFFE}"/>
              </a:ext>
            </a:extLst>
          </p:cNvPr>
          <p:cNvPicPr>
            <a:picLocks noChangeAspect="1"/>
          </p:cNvPicPr>
          <p:nvPr/>
        </p:nvPicPr>
        <p:blipFill>
          <a:blip r:embed="rId13"/>
          <a:stretch>
            <a:fillRect/>
          </a:stretch>
        </p:blipFill>
        <p:spPr>
          <a:xfrm>
            <a:off x="8856450" y="2989091"/>
            <a:ext cx="2683852" cy="3479569"/>
          </a:xfrm>
          <a:prstGeom prst="rect">
            <a:avLst/>
          </a:prstGeom>
        </p:spPr>
      </p:pic>
      <p:sp>
        <p:nvSpPr>
          <p:cNvPr id="3" name="Textfeld 2">
            <a:extLst>
              <a:ext uri="{FF2B5EF4-FFF2-40B4-BE49-F238E27FC236}">
                <a16:creationId xmlns:a16="http://schemas.microsoft.com/office/drawing/2014/main" id="{A5BDC25E-23EB-B5F8-D1E9-E721FDB6EDD9}"/>
              </a:ext>
            </a:extLst>
          </p:cNvPr>
          <p:cNvSpPr txBox="1"/>
          <p:nvPr/>
        </p:nvSpPr>
        <p:spPr>
          <a:xfrm>
            <a:off x="6214476" y="6443810"/>
            <a:ext cx="3974105" cy="307777"/>
          </a:xfrm>
          <a:prstGeom prst="rect">
            <a:avLst/>
          </a:prstGeom>
          <a:noFill/>
        </p:spPr>
        <p:txBody>
          <a:bodyPr wrap="square" rtlCol="0">
            <a:spAutoFit/>
          </a:bodyPr>
          <a:lstStyle/>
          <a:p>
            <a:r>
              <a:rPr lang="de-CH" sz="1400" dirty="0"/>
              <a:t>High </a:t>
            </a:r>
            <a:r>
              <a:rPr lang="de-CH" sz="1400" dirty="0" err="1"/>
              <a:t>component</a:t>
            </a:r>
            <a:r>
              <a:rPr lang="de-CH" sz="1400" dirty="0"/>
              <a:t> </a:t>
            </a:r>
            <a:r>
              <a:rPr lang="de-CH" sz="1400" dirty="0" err="1"/>
              <a:t>density</a:t>
            </a:r>
            <a:r>
              <a:rPr lang="de-CH" sz="1400" dirty="0"/>
              <a:t> </a:t>
            </a:r>
            <a:r>
              <a:rPr lang="de-CH" sz="1400" dirty="0">
                <a:sym typeface="Wingdings" panose="05000000000000000000" pitchFamily="2" charset="2"/>
              </a:rPr>
              <a:t> BIM</a:t>
            </a:r>
            <a:endParaRPr lang="de-CH" sz="1400" i="1" dirty="0"/>
          </a:p>
        </p:txBody>
      </p:sp>
      <p:sp>
        <p:nvSpPr>
          <p:cNvPr id="8" name="Textfeld 7">
            <a:extLst>
              <a:ext uri="{FF2B5EF4-FFF2-40B4-BE49-F238E27FC236}">
                <a16:creationId xmlns:a16="http://schemas.microsoft.com/office/drawing/2014/main" id="{46BDD453-5760-6FBD-D055-DEECF5E88A05}"/>
              </a:ext>
            </a:extLst>
          </p:cNvPr>
          <p:cNvSpPr txBox="1"/>
          <p:nvPr/>
        </p:nvSpPr>
        <p:spPr>
          <a:xfrm>
            <a:off x="3655413" y="2596017"/>
            <a:ext cx="500654" cy="261610"/>
          </a:xfrm>
          <a:prstGeom prst="rect">
            <a:avLst/>
          </a:prstGeom>
          <a:noFill/>
        </p:spPr>
        <p:txBody>
          <a:bodyPr wrap="square" rtlCol="0">
            <a:spAutoFit/>
          </a:bodyPr>
          <a:lstStyle/>
          <a:p>
            <a:pPr algn="ctr"/>
            <a:r>
              <a:rPr lang="de-CH" sz="1100" i="1" dirty="0"/>
              <a:t>CAD</a:t>
            </a:r>
          </a:p>
        </p:txBody>
      </p:sp>
      <p:sp>
        <p:nvSpPr>
          <p:cNvPr id="13" name="Textfeld 12">
            <a:extLst>
              <a:ext uri="{FF2B5EF4-FFF2-40B4-BE49-F238E27FC236}">
                <a16:creationId xmlns:a16="http://schemas.microsoft.com/office/drawing/2014/main" id="{9E59CA70-E02C-8425-66AD-1CB3F790D2B5}"/>
              </a:ext>
            </a:extLst>
          </p:cNvPr>
          <p:cNvSpPr txBox="1"/>
          <p:nvPr/>
        </p:nvSpPr>
        <p:spPr>
          <a:xfrm>
            <a:off x="6578989" y="2596017"/>
            <a:ext cx="500654" cy="261610"/>
          </a:xfrm>
          <a:prstGeom prst="rect">
            <a:avLst/>
          </a:prstGeom>
          <a:noFill/>
        </p:spPr>
        <p:txBody>
          <a:bodyPr wrap="square" rtlCol="0">
            <a:spAutoFit/>
          </a:bodyPr>
          <a:lstStyle/>
          <a:p>
            <a:pPr algn="ctr"/>
            <a:r>
              <a:rPr lang="de-CH" sz="1100" i="1" dirty="0"/>
              <a:t>BIM</a:t>
            </a:r>
          </a:p>
        </p:txBody>
      </p:sp>
    </p:spTree>
    <p:extLst>
      <p:ext uri="{BB962C8B-B14F-4D97-AF65-F5344CB8AC3E}">
        <p14:creationId xmlns:p14="http://schemas.microsoft.com/office/powerpoint/2010/main" val="3633093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1015459357"/>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731837" y="260351"/>
            <a:ext cx="10728325" cy="447361"/>
          </a:xfrm>
        </p:spPr>
        <p:txBody>
          <a:bodyPr/>
          <a:lstStyle/>
          <a:p>
            <a:r>
              <a:rPr lang="de-DE" b="0" dirty="0"/>
              <a:t>State </a:t>
            </a:r>
            <a:r>
              <a:rPr lang="de-DE" b="0" dirty="0" err="1"/>
              <a:t>of</a:t>
            </a:r>
            <a:r>
              <a:rPr lang="de-DE" b="0" dirty="0"/>
              <a:t> </a:t>
            </a:r>
            <a:r>
              <a:rPr lang="de-DE" b="0" dirty="0" err="1"/>
              <a:t>the</a:t>
            </a:r>
            <a:r>
              <a:rPr lang="de-DE" b="0" dirty="0"/>
              <a:t> Art: </a:t>
            </a:r>
            <a:r>
              <a:rPr lang="de-DE" b="0" dirty="0" err="1"/>
              <a:t>Conventional</a:t>
            </a:r>
            <a:r>
              <a:rPr lang="de-DE" b="0" dirty="0"/>
              <a:t> Site </a:t>
            </a:r>
            <a:r>
              <a:rPr lang="de-DE" b="0" dirty="0" err="1"/>
              <a:t>Planning</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12</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560" y="1182004"/>
            <a:ext cx="1558030" cy="1558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eneriertes Bild">
            <a:extLst>
              <a:ext uri="{FF2B5EF4-FFF2-40B4-BE49-F238E27FC236}">
                <a16:creationId xmlns:a16="http://schemas.microsoft.com/office/drawing/2014/main" id="{AA61955E-C431-3276-BFC2-61D6933D9C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8145" y="1189787"/>
            <a:ext cx="1055547" cy="158332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7A312ACA-59B1-A207-5358-69D3D5A2BCC6}"/>
              </a:ext>
            </a:extLst>
          </p:cNvPr>
          <p:cNvPicPr>
            <a:picLocks noChangeAspect="1"/>
          </p:cNvPicPr>
          <p:nvPr/>
        </p:nvPicPr>
        <p:blipFill>
          <a:blip r:embed="rId10"/>
          <a:stretch>
            <a:fillRect/>
          </a:stretch>
        </p:blipFill>
        <p:spPr>
          <a:xfrm>
            <a:off x="3761308" y="1307139"/>
            <a:ext cx="1686207" cy="1328493"/>
          </a:xfrm>
          <a:prstGeom prst="rect">
            <a:avLst/>
          </a:prstGeom>
        </p:spPr>
      </p:pic>
      <p:cxnSp>
        <p:nvCxnSpPr>
          <p:cNvPr id="9" name="Gerade Verbindung mit Pfeil 8">
            <a:extLst>
              <a:ext uri="{FF2B5EF4-FFF2-40B4-BE49-F238E27FC236}">
                <a16:creationId xmlns:a16="http://schemas.microsoft.com/office/drawing/2014/main" id="{2D284F70-DA3B-F00C-259D-97089DAFB603}"/>
              </a:ext>
            </a:extLst>
          </p:cNvPr>
          <p:cNvCxnSpPr>
            <a:cxnSpLocks/>
          </p:cNvCxnSpPr>
          <p:nvPr/>
        </p:nvCxnSpPr>
        <p:spPr>
          <a:xfrm>
            <a:off x="3241456"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5E567912-12E4-9AA3-A124-FD7BDFFAB002}"/>
              </a:ext>
            </a:extLst>
          </p:cNvPr>
          <p:cNvCxnSpPr>
            <a:cxnSpLocks/>
          </p:cNvCxnSpPr>
          <p:nvPr/>
        </p:nvCxnSpPr>
        <p:spPr>
          <a:xfrm>
            <a:off x="5913972" y="2062775"/>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Gerade Verbindung mit Pfeil 30">
            <a:extLst>
              <a:ext uri="{FF2B5EF4-FFF2-40B4-BE49-F238E27FC236}">
                <a16:creationId xmlns:a16="http://schemas.microsoft.com/office/drawing/2014/main" id="{73293684-A6BA-5C52-9F57-2BD3AB526F40}"/>
              </a:ext>
            </a:extLst>
          </p:cNvPr>
          <p:cNvCxnSpPr>
            <a:cxnSpLocks/>
          </p:cNvCxnSpPr>
          <p:nvPr/>
        </p:nvCxnSpPr>
        <p:spPr>
          <a:xfrm>
            <a:off x="8581651"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sp>
        <p:nvSpPr>
          <p:cNvPr id="43" name="Inhaltsplatzhalter 6">
            <a:extLst>
              <a:ext uri="{FF2B5EF4-FFF2-40B4-BE49-F238E27FC236}">
                <a16:creationId xmlns:a16="http://schemas.microsoft.com/office/drawing/2014/main" id="{0A394FBF-C534-69D6-2B1F-458D77BE0BB0}"/>
              </a:ext>
            </a:extLst>
          </p:cNvPr>
          <p:cNvSpPr>
            <a:spLocks noGrp="1"/>
          </p:cNvSpPr>
          <p:nvPr>
            <p:ph idx="1"/>
          </p:nvPr>
        </p:nvSpPr>
        <p:spPr>
          <a:xfrm>
            <a:off x="731837" y="2988464"/>
            <a:ext cx="10651596" cy="1240636"/>
          </a:xfrm>
        </p:spPr>
        <p:txBody>
          <a:bodyPr/>
          <a:lstStyle/>
          <a:p>
            <a:pPr marL="0" indent="0">
              <a:buNone/>
            </a:pPr>
            <a:r>
              <a:rPr lang="de-CH" b="1" dirty="0"/>
              <a:t>Tasks</a:t>
            </a:r>
          </a:p>
          <a:p>
            <a:r>
              <a:rPr lang="de-CH" dirty="0"/>
              <a:t>Site Construction</a:t>
            </a:r>
          </a:p>
          <a:p>
            <a:r>
              <a:rPr lang="de-CH" dirty="0"/>
              <a:t>Drawing </a:t>
            </a:r>
            <a:r>
              <a:rPr lang="de-CH" dirty="0" err="1"/>
              <a:t>adjustment</a:t>
            </a:r>
            <a:r>
              <a:rPr lang="de-CH" dirty="0"/>
              <a:t> (in </a:t>
            </a:r>
            <a:r>
              <a:rPr lang="de-CH" dirty="0" err="1"/>
              <a:t>case</a:t>
            </a:r>
            <a:r>
              <a:rPr lang="de-CH" dirty="0"/>
              <a:t> </a:t>
            </a:r>
            <a:r>
              <a:rPr lang="de-CH" dirty="0" err="1"/>
              <a:t>of</a:t>
            </a:r>
            <a:r>
              <a:rPr lang="de-CH" dirty="0"/>
              <a:t> </a:t>
            </a:r>
            <a:r>
              <a:rPr lang="de-CH" dirty="0" err="1"/>
              <a:t>changes</a:t>
            </a:r>
            <a:r>
              <a:rPr lang="de-CH" dirty="0"/>
              <a:t>)</a:t>
            </a:r>
          </a:p>
          <a:p>
            <a:pPr marL="0" indent="0">
              <a:buNone/>
            </a:pPr>
            <a:endParaRPr lang="de-CH" b="1" dirty="0">
              <a:solidFill>
                <a:srgbClr val="C00000"/>
              </a:solidFill>
            </a:endParaRPr>
          </a:p>
          <a:p>
            <a:pPr marL="0" indent="0">
              <a:buNone/>
            </a:pPr>
            <a:endParaRPr lang="en-US" dirty="0">
              <a:solidFill>
                <a:srgbClr val="C00000"/>
              </a:solidFill>
            </a:endParaRPr>
          </a:p>
        </p:txBody>
      </p:sp>
      <p:cxnSp>
        <p:nvCxnSpPr>
          <p:cNvPr id="44" name="Gerader Verbinder 43">
            <a:extLst>
              <a:ext uri="{FF2B5EF4-FFF2-40B4-BE49-F238E27FC236}">
                <a16:creationId xmlns:a16="http://schemas.microsoft.com/office/drawing/2014/main" id="{F3EDB7E5-B7AD-AB4E-5800-592AC708C697}"/>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sp>
        <p:nvSpPr>
          <p:cNvPr id="3" name="Textfeld 2">
            <a:extLst>
              <a:ext uri="{FF2B5EF4-FFF2-40B4-BE49-F238E27FC236}">
                <a16:creationId xmlns:a16="http://schemas.microsoft.com/office/drawing/2014/main" id="{EB1698B7-D9F5-3910-91E6-947EB413C7A3}"/>
              </a:ext>
            </a:extLst>
          </p:cNvPr>
          <p:cNvSpPr txBox="1"/>
          <p:nvPr/>
        </p:nvSpPr>
        <p:spPr>
          <a:xfrm>
            <a:off x="3655413" y="2596017"/>
            <a:ext cx="500654" cy="261610"/>
          </a:xfrm>
          <a:prstGeom prst="rect">
            <a:avLst/>
          </a:prstGeom>
          <a:noFill/>
        </p:spPr>
        <p:txBody>
          <a:bodyPr wrap="square" rtlCol="0">
            <a:spAutoFit/>
          </a:bodyPr>
          <a:lstStyle/>
          <a:p>
            <a:pPr algn="ctr"/>
            <a:r>
              <a:rPr lang="de-CH" sz="1100" i="1" dirty="0"/>
              <a:t>CAD</a:t>
            </a:r>
          </a:p>
        </p:txBody>
      </p:sp>
      <p:pic>
        <p:nvPicPr>
          <p:cNvPr id="7" name="Grafik 6">
            <a:extLst>
              <a:ext uri="{FF2B5EF4-FFF2-40B4-BE49-F238E27FC236}">
                <a16:creationId xmlns:a16="http://schemas.microsoft.com/office/drawing/2014/main" id="{D42FA848-C345-0394-A0BB-1419B4B60D99}"/>
              </a:ext>
            </a:extLst>
          </p:cNvPr>
          <p:cNvPicPr>
            <a:picLocks noChangeAspect="1"/>
          </p:cNvPicPr>
          <p:nvPr/>
        </p:nvPicPr>
        <p:blipFill>
          <a:blip r:embed="rId11"/>
          <a:stretch>
            <a:fillRect/>
          </a:stretch>
        </p:blipFill>
        <p:spPr>
          <a:xfrm>
            <a:off x="6668421" y="1264217"/>
            <a:ext cx="1357361" cy="1350300"/>
          </a:xfrm>
          <a:prstGeom prst="rect">
            <a:avLst/>
          </a:prstGeom>
        </p:spPr>
      </p:pic>
      <p:sp>
        <p:nvSpPr>
          <p:cNvPr id="8" name="Textfeld 7">
            <a:extLst>
              <a:ext uri="{FF2B5EF4-FFF2-40B4-BE49-F238E27FC236}">
                <a16:creationId xmlns:a16="http://schemas.microsoft.com/office/drawing/2014/main" id="{4A034D50-DE91-EFD8-F92F-475E21B39706}"/>
              </a:ext>
            </a:extLst>
          </p:cNvPr>
          <p:cNvSpPr txBox="1"/>
          <p:nvPr/>
        </p:nvSpPr>
        <p:spPr>
          <a:xfrm>
            <a:off x="6578989" y="2596017"/>
            <a:ext cx="500654" cy="261610"/>
          </a:xfrm>
          <a:prstGeom prst="rect">
            <a:avLst/>
          </a:prstGeom>
          <a:noFill/>
        </p:spPr>
        <p:txBody>
          <a:bodyPr wrap="square" rtlCol="0">
            <a:spAutoFit/>
          </a:bodyPr>
          <a:lstStyle/>
          <a:p>
            <a:pPr algn="ctr"/>
            <a:r>
              <a:rPr lang="de-CH" sz="1100" i="1" dirty="0"/>
              <a:t>BIM</a:t>
            </a:r>
          </a:p>
        </p:txBody>
      </p:sp>
    </p:spTree>
    <p:extLst>
      <p:ext uri="{BB962C8B-B14F-4D97-AF65-F5344CB8AC3E}">
        <p14:creationId xmlns:p14="http://schemas.microsoft.com/office/powerpoint/2010/main" val="2340495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620955250"/>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731837" y="260351"/>
            <a:ext cx="10728325" cy="447361"/>
          </a:xfrm>
        </p:spPr>
        <p:txBody>
          <a:bodyPr/>
          <a:lstStyle/>
          <a:p>
            <a:r>
              <a:rPr lang="de-DE" b="0" dirty="0"/>
              <a:t>Problem Statement</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560" y="1182004"/>
            <a:ext cx="1558030" cy="1558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eneriertes Bild">
            <a:extLst>
              <a:ext uri="{FF2B5EF4-FFF2-40B4-BE49-F238E27FC236}">
                <a16:creationId xmlns:a16="http://schemas.microsoft.com/office/drawing/2014/main" id="{AA61955E-C431-3276-BFC2-61D6933D9C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8145" y="1189787"/>
            <a:ext cx="1055547" cy="142473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7A312ACA-59B1-A207-5358-69D3D5A2BCC6}"/>
              </a:ext>
            </a:extLst>
          </p:cNvPr>
          <p:cNvPicPr>
            <a:picLocks noChangeAspect="1"/>
          </p:cNvPicPr>
          <p:nvPr/>
        </p:nvPicPr>
        <p:blipFill>
          <a:blip r:embed="rId10"/>
          <a:stretch>
            <a:fillRect/>
          </a:stretch>
        </p:blipFill>
        <p:spPr>
          <a:xfrm>
            <a:off x="3761308" y="1307139"/>
            <a:ext cx="1686207" cy="1328493"/>
          </a:xfrm>
          <a:prstGeom prst="rect">
            <a:avLst/>
          </a:prstGeom>
        </p:spPr>
      </p:pic>
      <p:cxnSp>
        <p:nvCxnSpPr>
          <p:cNvPr id="9" name="Gerade Verbindung mit Pfeil 8">
            <a:extLst>
              <a:ext uri="{FF2B5EF4-FFF2-40B4-BE49-F238E27FC236}">
                <a16:creationId xmlns:a16="http://schemas.microsoft.com/office/drawing/2014/main" id="{2D284F70-DA3B-F00C-259D-97089DAFB603}"/>
              </a:ext>
            </a:extLst>
          </p:cNvPr>
          <p:cNvCxnSpPr>
            <a:cxnSpLocks/>
          </p:cNvCxnSpPr>
          <p:nvPr/>
        </p:nvCxnSpPr>
        <p:spPr>
          <a:xfrm>
            <a:off x="3241456"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5E567912-12E4-9AA3-A124-FD7BDFFAB002}"/>
              </a:ext>
            </a:extLst>
          </p:cNvPr>
          <p:cNvCxnSpPr>
            <a:cxnSpLocks/>
          </p:cNvCxnSpPr>
          <p:nvPr/>
        </p:nvCxnSpPr>
        <p:spPr>
          <a:xfrm>
            <a:off x="5913972" y="2062775"/>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Gerade Verbindung mit Pfeil 30">
            <a:extLst>
              <a:ext uri="{FF2B5EF4-FFF2-40B4-BE49-F238E27FC236}">
                <a16:creationId xmlns:a16="http://schemas.microsoft.com/office/drawing/2014/main" id="{73293684-A6BA-5C52-9F57-2BD3AB526F40}"/>
              </a:ext>
            </a:extLst>
          </p:cNvPr>
          <p:cNvCxnSpPr>
            <a:cxnSpLocks/>
          </p:cNvCxnSpPr>
          <p:nvPr/>
        </p:nvCxnSpPr>
        <p:spPr>
          <a:xfrm>
            <a:off x="8581651"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cxnSp>
        <p:nvCxnSpPr>
          <p:cNvPr id="44" name="Gerader Verbinder 43">
            <a:extLst>
              <a:ext uri="{FF2B5EF4-FFF2-40B4-BE49-F238E27FC236}">
                <a16:creationId xmlns:a16="http://schemas.microsoft.com/office/drawing/2014/main" id="{F3EDB7E5-B7AD-AB4E-5800-592AC708C697}"/>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sp>
        <p:nvSpPr>
          <p:cNvPr id="7" name="Textfeld 6">
            <a:extLst>
              <a:ext uri="{FF2B5EF4-FFF2-40B4-BE49-F238E27FC236}">
                <a16:creationId xmlns:a16="http://schemas.microsoft.com/office/drawing/2014/main" id="{D2391FE0-8E8A-CFF6-0922-0BBB8502B13C}"/>
              </a:ext>
            </a:extLst>
          </p:cNvPr>
          <p:cNvSpPr txBox="1"/>
          <p:nvPr/>
        </p:nvSpPr>
        <p:spPr>
          <a:xfrm>
            <a:off x="3655413" y="2596017"/>
            <a:ext cx="500654" cy="261610"/>
          </a:xfrm>
          <a:prstGeom prst="rect">
            <a:avLst/>
          </a:prstGeom>
          <a:noFill/>
        </p:spPr>
        <p:txBody>
          <a:bodyPr wrap="square" rtlCol="0">
            <a:spAutoFit/>
          </a:bodyPr>
          <a:lstStyle/>
          <a:p>
            <a:pPr algn="ctr"/>
            <a:r>
              <a:rPr lang="de-CH" sz="1100" i="1" dirty="0"/>
              <a:t>CAD</a:t>
            </a:r>
          </a:p>
        </p:txBody>
      </p:sp>
      <p:pic>
        <p:nvPicPr>
          <p:cNvPr id="8" name="Grafik 7">
            <a:extLst>
              <a:ext uri="{FF2B5EF4-FFF2-40B4-BE49-F238E27FC236}">
                <a16:creationId xmlns:a16="http://schemas.microsoft.com/office/drawing/2014/main" id="{3903386B-6B81-CD33-C37A-F1F089E994AB}"/>
              </a:ext>
            </a:extLst>
          </p:cNvPr>
          <p:cNvPicPr>
            <a:picLocks noChangeAspect="1"/>
          </p:cNvPicPr>
          <p:nvPr/>
        </p:nvPicPr>
        <p:blipFill>
          <a:blip r:embed="rId11"/>
          <a:stretch>
            <a:fillRect/>
          </a:stretch>
        </p:blipFill>
        <p:spPr>
          <a:xfrm>
            <a:off x="6668421" y="1264217"/>
            <a:ext cx="1357361" cy="1350300"/>
          </a:xfrm>
          <a:prstGeom prst="rect">
            <a:avLst/>
          </a:prstGeom>
        </p:spPr>
      </p:pic>
      <p:sp>
        <p:nvSpPr>
          <p:cNvPr id="10" name="Textfeld 9">
            <a:extLst>
              <a:ext uri="{FF2B5EF4-FFF2-40B4-BE49-F238E27FC236}">
                <a16:creationId xmlns:a16="http://schemas.microsoft.com/office/drawing/2014/main" id="{E24913B1-7EFB-8073-7D50-917915E40E5F}"/>
              </a:ext>
            </a:extLst>
          </p:cNvPr>
          <p:cNvSpPr txBox="1"/>
          <p:nvPr/>
        </p:nvSpPr>
        <p:spPr>
          <a:xfrm>
            <a:off x="6578989" y="2596017"/>
            <a:ext cx="500654" cy="261610"/>
          </a:xfrm>
          <a:prstGeom prst="rect">
            <a:avLst/>
          </a:prstGeom>
          <a:noFill/>
        </p:spPr>
        <p:txBody>
          <a:bodyPr wrap="square" rtlCol="0">
            <a:spAutoFit/>
          </a:bodyPr>
          <a:lstStyle/>
          <a:p>
            <a:pPr algn="ctr"/>
            <a:r>
              <a:rPr lang="de-CH" sz="1100" i="1" dirty="0"/>
              <a:t>BIM</a:t>
            </a:r>
          </a:p>
        </p:txBody>
      </p:sp>
      <p:sp>
        <p:nvSpPr>
          <p:cNvPr id="12" name="Textfeld 11">
            <a:extLst>
              <a:ext uri="{FF2B5EF4-FFF2-40B4-BE49-F238E27FC236}">
                <a16:creationId xmlns:a16="http://schemas.microsoft.com/office/drawing/2014/main" id="{C90DFD1A-1B25-197E-4E6F-7936DD10357C}"/>
              </a:ext>
            </a:extLst>
          </p:cNvPr>
          <p:cNvSpPr txBox="1"/>
          <p:nvPr/>
        </p:nvSpPr>
        <p:spPr>
          <a:xfrm>
            <a:off x="9353928" y="2596017"/>
            <a:ext cx="500654" cy="261610"/>
          </a:xfrm>
          <a:prstGeom prst="rect">
            <a:avLst/>
          </a:prstGeom>
          <a:noFill/>
        </p:spPr>
        <p:txBody>
          <a:bodyPr wrap="square" rtlCol="0">
            <a:spAutoFit/>
          </a:bodyPr>
          <a:lstStyle/>
          <a:p>
            <a:pPr algn="ctr"/>
            <a:r>
              <a:rPr lang="de-CH" sz="1100" i="1" dirty="0"/>
              <a:t>CAD</a:t>
            </a:r>
          </a:p>
        </p:txBody>
      </p:sp>
      <p:sp>
        <p:nvSpPr>
          <p:cNvPr id="13" name="Inhaltsplatzhalter 6">
            <a:extLst>
              <a:ext uri="{FF2B5EF4-FFF2-40B4-BE49-F238E27FC236}">
                <a16:creationId xmlns:a16="http://schemas.microsoft.com/office/drawing/2014/main" id="{D7C80BD0-1008-410A-7D2A-9C4C40AA64B7}"/>
              </a:ext>
            </a:extLst>
          </p:cNvPr>
          <p:cNvSpPr txBox="1">
            <a:spLocks/>
          </p:cNvSpPr>
          <p:nvPr/>
        </p:nvSpPr>
        <p:spPr>
          <a:xfrm>
            <a:off x="731840" y="2988464"/>
            <a:ext cx="10310534" cy="3149373"/>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b="1" dirty="0"/>
              <a:t>Challenges</a:t>
            </a:r>
            <a:endParaRPr lang="en-US" b="1" dirty="0"/>
          </a:p>
          <a:p>
            <a:pPr marL="342900" indent="-342900">
              <a:buFont typeface="+mj-lt"/>
              <a:buAutoNum type="arabicPeriod"/>
            </a:pPr>
            <a:r>
              <a:rPr lang="en-US" dirty="0"/>
              <a:t>Schematic design (CAD): </a:t>
            </a:r>
            <a:r>
              <a:rPr lang="en-US" b="1" dirty="0"/>
              <a:t>Labor-intensive</a:t>
            </a:r>
            <a:r>
              <a:rPr lang="en-US" dirty="0"/>
              <a:t> and </a:t>
            </a:r>
            <a:r>
              <a:rPr lang="en-US" b="1" dirty="0"/>
              <a:t>highly dependent</a:t>
            </a:r>
            <a:r>
              <a:rPr lang="en-US" dirty="0"/>
              <a:t> on third parties</a:t>
            </a:r>
          </a:p>
          <a:p>
            <a:pPr marL="342900" indent="-342900">
              <a:buFont typeface="+mj-lt"/>
              <a:buAutoNum type="arabicPeriod"/>
            </a:pPr>
            <a:r>
              <a:rPr lang="en-US" dirty="0"/>
              <a:t>Technical design (BIM): </a:t>
            </a:r>
            <a:r>
              <a:rPr lang="en-US" b="1" dirty="0"/>
              <a:t>No BIM context </a:t>
            </a:r>
            <a:r>
              <a:rPr lang="en-US" dirty="0"/>
              <a:t>available from the schematic design phase</a:t>
            </a:r>
          </a:p>
        </p:txBody>
      </p:sp>
    </p:spTree>
    <p:extLst>
      <p:ext uri="{BB962C8B-B14F-4D97-AF65-F5344CB8AC3E}">
        <p14:creationId xmlns:p14="http://schemas.microsoft.com/office/powerpoint/2010/main" val="5068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308614961"/>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731837" y="260351"/>
            <a:ext cx="10728325" cy="377876"/>
          </a:xfrm>
        </p:spPr>
        <p:txBody>
          <a:bodyPr/>
          <a:lstStyle/>
          <a:p>
            <a:r>
              <a:rPr lang="de-DE" b="0" dirty="0" err="1"/>
              <a:t>Proposed</a:t>
            </a:r>
            <a:r>
              <a:rPr lang="de-DE" b="0" dirty="0"/>
              <a:t> Solution: Model-</a:t>
            </a:r>
            <a:r>
              <a:rPr lang="de-DE" b="0" dirty="0" err="1"/>
              <a:t>Based</a:t>
            </a:r>
            <a:r>
              <a:rPr lang="de-DE" b="0" dirty="0"/>
              <a:t> Site </a:t>
            </a:r>
            <a:r>
              <a:rPr lang="de-DE" b="0" dirty="0" err="1"/>
              <a:t>Planning</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318" y="1177769"/>
            <a:ext cx="1558030" cy="155803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7A312ACA-59B1-A207-5358-69D3D5A2BCC6}"/>
              </a:ext>
            </a:extLst>
          </p:cNvPr>
          <p:cNvPicPr>
            <a:picLocks noChangeAspect="1"/>
          </p:cNvPicPr>
          <p:nvPr/>
        </p:nvPicPr>
        <p:blipFill>
          <a:blip r:embed="rId9"/>
          <a:stretch>
            <a:fillRect/>
          </a:stretch>
        </p:blipFill>
        <p:spPr>
          <a:xfrm>
            <a:off x="4516925" y="1177769"/>
            <a:ext cx="978165" cy="770656"/>
          </a:xfrm>
          <a:prstGeom prst="rect">
            <a:avLst/>
          </a:prstGeom>
        </p:spPr>
      </p:pic>
      <p:cxnSp>
        <p:nvCxnSpPr>
          <p:cNvPr id="9" name="Gerade Verbindung mit Pfeil 8">
            <a:extLst>
              <a:ext uri="{FF2B5EF4-FFF2-40B4-BE49-F238E27FC236}">
                <a16:creationId xmlns:a16="http://schemas.microsoft.com/office/drawing/2014/main" id="{2D284F70-DA3B-F00C-259D-97089DAFB603}"/>
              </a:ext>
            </a:extLst>
          </p:cNvPr>
          <p:cNvCxnSpPr>
            <a:cxnSpLocks/>
          </p:cNvCxnSpPr>
          <p:nvPr/>
        </p:nvCxnSpPr>
        <p:spPr>
          <a:xfrm>
            <a:off x="2348222"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cxnSp>
        <p:nvCxnSpPr>
          <p:cNvPr id="40" name="Gerader Verbinder 39">
            <a:extLst>
              <a:ext uri="{FF2B5EF4-FFF2-40B4-BE49-F238E27FC236}">
                <a16:creationId xmlns:a16="http://schemas.microsoft.com/office/drawing/2014/main" id="{70FA7804-F0DF-5CED-D830-455871B7527B}"/>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pic>
        <p:nvPicPr>
          <p:cNvPr id="7" name="Picture 2" descr="Generiertes Bild">
            <a:extLst>
              <a:ext uri="{FF2B5EF4-FFF2-40B4-BE49-F238E27FC236}">
                <a16:creationId xmlns:a16="http://schemas.microsoft.com/office/drawing/2014/main" id="{1BBC094D-84AA-9B41-75A4-87B7122AFA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2312" y="1177769"/>
            <a:ext cx="1558030" cy="141333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Gerade Verbindung mit Pfeil 9">
            <a:extLst>
              <a:ext uri="{FF2B5EF4-FFF2-40B4-BE49-F238E27FC236}">
                <a16:creationId xmlns:a16="http://schemas.microsoft.com/office/drawing/2014/main" id="{97345067-A50B-8B5F-8ACD-1684FD05E752}"/>
              </a:ext>
            </a:extLst>
          </p:cNvPr>
          <p:cNvCxnSpPr>
            <a:cxnSpLocks/>
          </p:cNvCxnSpPr>
          <p:nvPr/>
        </p:nvCxnSpPr>
        <p:spPr>
          <a:xfrm>
            <a:off x="4248989" y="1563097"/>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8" name="Grafik 17">
            <a:extLst>
              <a:ext uri="{FF2B5EF4-FFF2-40B4-BE49-F238E27FC236}">
                <a16:creationId xmlns:a16="http://schemas.microsoft.com/office/drawing/2014/main" id="{897AE3BF-9D2E-8EAD-D9E8-B03BD10FD0F8}"/>
              </a:ext>
            </a:extLst>
          </p:cNvPr>
          <p:cNvPicPr>
            <a:picLocks noChangeAspect="1"/>
          </p:cNvPicPr>
          <p:nvPr/>
        </p:nvPicPr>
        <p:blipFill>
          <a:blip r:embed="rId11"/>
          <a:stretch>
            <a:fillRect/>
          </a:stretch>
        </p:blipFill>
        <p:spPr>
          <a:xfrm>
            <a:off x="6238852" y="1177769"/>
            <a:ext cx="1210477" cy="1389641"/>
          </a:xfrm>
          <a:prstGeom prst="rect">
            <a:avLst/>
          </a:prstGeom>
        </p:spPr>
      </p:pic>
      <p:cxnSp>
        <p:nvCxnSpPr>
          <p:cNvPr id="19" name="Gerade Verbindung mit Pfeil 18">
            <a:extLst>
              <a:ext uri="{FF2B5EF4-FFF2-40B4-BE49-F238E27FC236}">
                <a16:creationId xmlns:a16="http://schemas.microsoft.com/office/drawing/2014/main" id="{53B93CF7-F33E-DDDD-8389-3E9E0FE109C5}"/>
              </a:ext>
            </a:extLst>
          </p:cNvPr>
          <p:cNvCxnSpPr>
            <a:cxnSpLocks/>
          </p:cNvCxnSpPr>
          <p:nvPr/>
        </p:nvCxnSpPr>
        <p:spPr>
          <a:xfrm>
            <a:off x="4248989" y="2291231"/>
            <a:ext cx="1915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2" name="Grafik 21">
            <a:extLst>
              <a:ext uri="{FF2B5EF4-FFF2-40B4-BE49-F238E27FC236}">
                <a16:creationId xmlns:a16="http://schemas.microsoft.com/office/drawing/2014/main" id="{E211785F-BC94-08FC-9DCB-43C32708F052}"/>
              </a:ext>
            </a:extLst>
          </p:cNvPr>
          <p:cNvPicPr>
            <a:picLocks noChangeAspect="1"/>
          </p:cNvPicPr>
          <p:nvPr/>
        </p:nvPicPr>
        <p:blipFill>
          <a:blip r:embed="rId12"/>
          <a:stretch>
            <a:fillRect/>
          </a:stretch>
        </p:blipFill>
        <p:spPr>
          <a:xfrm>
            <a:off x="8037633" y="1164196"/>
            <a:ext cx="881901" cy="952447"/>
          </a:xfrm>
          <a:prstGeom prst="rect">
            <a:avLst/>
          </a:prstGeom>
        </p:spPr>
      </p:pic>
      <p:cxnSp>
        <p:nvCxnSpPr>
          <p:cNvPr id="24" name="Gerade Verbindung mit Pfeil 23">
            <a:extLst>
              <a:ext uri="{FF2B5EF4-FFF2-40B4-BE49-F238E27FC236}">
                <a16:creationId xmlns:a16="http://schemas.microsoft.com/office/drawing/2014/main" id="{CC0C6C5E-7BFE-CF31-39C5-6A668C281857}"/>
              </a:ext>
            </a:extLst>
          </p:cNvPr>
          <p:cNvCxnSpPr>
            <a:cxnSpLocks/>
          </p:cNvCxnSpPr>
          <p:nvPr/>
        </p:nvCxnSpPr>
        <p:spPr>
          <a:xfrm>
            <a:off x="9008533" y="1563097"/>
            <a:ext cx="4154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5" name="Picture 12" descr="Generiertes Bild">
            <a:extLst>
              <a:ext uri="{FF2B5EF4-FFF2-40B4-BE49-F238E27FC236}">
                <a16:creationId xmlns:a16="http://schemas.microsoft.com/office/drawing/2014/main" id="{38356A88-D995-346A-C8B5-74AF6DF1B13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07839" y="1189902"/>
            <a:ext cx="656747" cy="98512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a:extLst>
              <a:ext uri="{FF2B5EF4-FFF2-40B4-BE49-F238E27FC236}">
                <a16:creationId xmlns:a16="http://schemas.microsoft.com/office/drawing/2014/main" id="{CE4EA1FD-D3BB-AB51-9861-79D84E03502C}"/>
              </a:ext>
            </a:extLst>
          </p:cNvPr>
          <p:cNvCxnSpPr>
            <a:cxnSpLocks/>
          </p:cNvCxnSpPr>
          <p:nvPr/>
        </p:nvCxnSpPr>
        <p:spPr>
          <a:xfrm>
            <a:off x="7508656" y="2291231"/>
            <a:ext cx="405257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Gerade Verbindung mit Pfeil 12">
            <a:extLst>
              <a:ext uri="{FF2B5EF4-FFF2-40B4-BE49-F238E27FC236}">
                <a16:creationId xmlns:a16="http://schemas.microsoft.com/office/drawing/2014/main" id="{13AD8906-FE14-2BD3-B2E0-7CCE13EFEAAF}"/>
              </a:ext>
            </a:extLst>
          </p:cNvPr>
          <p:cNvCxnSpPr>
            <a:cxnSpLocks/>
          </p:cNvCxnSpPr>
          <p:nvPr/>
        </p:nvCxnSpPr>
        <p:spPr>
          <a:xfrm>
            <a:off x="7519641" y="1563097"/>
            <a:ext cx="4154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Inhaltsplatzhalter 6">
            <a:extLst>
              <a:ext uri="{FF2B5EF4-FFF2-40B4-BE49-F238E27FC236}">
                <a16:creationId xmlns:a16="http://schemas.microsoft.com/office/drawing/2014/main" id="{236B113D-1FD0-F3A8-5D27-D0AE6B6FAAEA}"/>
              </a:ext>
            </a:extLst>
          </p:cNvPr>
          <p:cNvSpPr txBox="1">
            <a:spLocks/>
          </p:cNvSpPr>
          <p:nvPr/>
        </p:nvSpPr>
        <p:spPr>
          <a:xfrm>
            <a:off x="731840" y="2988464"/>
            <a:ext cx="10310534" cy="3149373"/>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b="1" dirty="0" err="1"/>
              <a:t>Proposed</a:t>
            </a:r>
            <a:r>
              <a:rPr lang="de-CH" b="1" dirty="0"/>
              <a:t> Tasks</a:t>
            </a:r>
            <a:endParaRPr lang="en-US" b="1" dirty="0"/>
          </a:p>
          <a:p>
            <a:pPr marL="342900" indent="-342900">
              <a:buFont typeface="+mj-lt"/>
              <a:buAutoNum type="arabicPeriod"/>
            </a:pPr>
            <a:r>
              <a:rPr lang="en-US" dirty="0"/>
              <a:t>Create schematic BIM model</a:t>
            </a:r>
          </a:p>
          <a:p>
            <a:pPr marL="342900" indent="-342900">
              <a:buFont typeface="+mj-lt"/>
              <a:buAutoNum type="arabicPeriod"/>
            </a:pPr>
            <a:r>
              <a:rPr lang="en-US" dirty="0"/>
              <a:t>Derivate permit drawings from schematic model</a:t>
            </a:r>
          </a:p>
          <a:p>
            <a:pPr marL="342900" indent="-342900">
              <a:buFont typeface="+mj-lt"/>
              <a:buAutoNum type="arabicPeriod"/>
            </a:pPr>
            <a:r>
              <a:rPr lang="en-US" dirty="0"/>
              <a:t>Use schematic model as basis for technical model </a:t>
            </a:r>
          </a:p>
          <a:p>
            <a:pPr marL="342900" indent="-342900">
              <a:buFont typeface="+mj-lt"/>
              <a:buAutoNum type="arabicPeriod"/>
            </a:pPr>
            <a:r>
              <a:rPr lang="en-US" dirty="0"/>
              <a:t>Derivate execution drawing from technical model</a:t>
            </a:r>
          </a:p>
          <a:p>
            <a:pPr marL="342900" indent="-342900">
              <a:buFont typeface="+mj-lt"/>
              <a:buAutoNum type="arabicPeriod"/>
            </a:pPr>
            <a:r>
              <a:rPr lang="en-US" dirty="0"/>
              <a:t>Use technical model throughout operations</a:t>
            </a:r>
          </a:p>
          <a:p>
            <a:pPr marL="342900" indent="-342900">
              <a:buFont typeface="+mj-lt"/>
              <a:buAutoNum type="arabicPeriod"/>
            </a:pPr>
            <a:endParaRPr lang="en-US" dirty="0"/>
          </a:p>
        </p:txBody>
      </p:sp>
      <p:sp>
        <p:nvSpPr>
          <p:cNvPr id="12" name="Textfeld 11">
            <a:extLst>
              <a:ext uri="{FF2B5EF4-FFF2-40B4-BE49-F238E27FC236}">
                <a16:creationId xmlns:a16="http://schemas.microsoft.com/office/drawing/2014/main" id="{0C2969C4-B609-C940-3D08-7705F6E8A4B8}"/>
              </a:ext>
            </a:extLst>
          </p:cNvPr>
          <p:cNvSpPr txBox="1"/>
          <p:nvPr/>
        </p:nvSpPr>
        <p:spPr>
          <a:xfrm>
            <a:off x="2460330" y="2567410"/>
            <a:ext cx="500654" cy="261610"/>
          </a:xfrm>
          <a:prstGeom prst="rect">
            <a:avLst/>
          </a:prstGeom>
          <a:noFill/>
        </p:spPr>
        <p:txBody>
          <a:bodyPr wrap="square" rtlCol="0">
            <a:spAutoFit/>
          </a:bodyPr>
          <a:lstStyle/>
          <a:p>
            <a:pPr algn="ctr"/>
            <a:r>
              <a:rPr lang="de-CH" sz="1100" i="1" dirty="0"/>
              <a:t>BIM</a:t>
            </a:r>
          </a:p>
        </p:txBody>
      </p:sp>
      <p:sp>
        <p:nvSpPr>
          <p:cNvPr id="16" name="Textfeld 15">
            <a:extLst>
              <a:ext uri="{FF2B5EF4-FFF2-40B4-BE49-F238E27FC236}">
                <a16:creationId xmlns:a16="http://schemas.microsoft.com/office/drawing/2014/main" id="{B93DCD4F-A940-2D14-3557-4848F8791AF6}"/>
              </a:ext>
            </a:extLst>
          </p:cNvPr>
          <p:cNvSpPr txBox="1"/>
          <p:nvPr/>
        </p:nvSpPr>
        <p:spPr>
          <a:xfrm>
            <a:off x="6095999" y="2567410"/>
            <a:ext cx="500654" cy="261610"/>
          </a:xfrm>
          <a:prstGeom prst="rect">
            <a:avLst/>
          </a:prstGeom>
          <a:noFill/>
        </p:spPr>
        <p:txBody>
          <a:bodyPr wrap="square" rtlCol="0">
            <a:spAutoFit/>
          </a:bodyPr>
          <a:lstStyle/>
          <a:p>
            <a:pPr algn="ctr"/>
            <a:r>
              <a:rPr lang="de-CH" sz="1100" i="1" dirty="0"/>
              <a:t>BIM</a:t>
            </a:r>
          </a:p>
        </p:txBody>
      </p:sp>
      <p:sp>
        <p:nvSpPr>
          <p:cNvPr id="17" name="Textfeld 16">
            <a:extLst>
              <a:ext uri="{FF2B5EF4-FFF2-40B4-BE49-F238E27FC236}">
                <a16:creationId xmlns:a16="http://schemas.microsoft.com/office/drawing/2014/main" id="{3F5E4CE0-17AA-7FA5-E94A-E222FC3983B1}"/>
              </a:ext>
            </a:extLst>
          </p:cNvPr>
          <p:cNvSpPr txBox="1"/>
          <p:nvPr/>
        </p:nvSpPr>
        <p:spPr>
          <a:xfrm>
            <a:off x="11027832" y="2071878"/>
            <a:ext cx="500654" cy="261610"/>
          </a:xfrm>
          <a:prstGeom prst="rect">
            <a:avLst/>
          </a:prstGeom>
          <a:noFill/>
        </p:spPr>
        <p:txBody>
          <a:bodyPr wrap="square" rtlCol="0">
            <a:spAutoFit/>
          </a:bodyPr>
          <a:lstStyle/>
          <a:p>
            <a:pPr algn="ctr"/>
            <a:r>
              <a:rPr lang="de-CH" sz="1100" i="1" dirty="0"/>
              <a:t>BIM</a:t>
            </a:r>
          </a:p>
        </p:txBody>
      </p:sp>
      <p:sp>
        <p:nvSpPr>
          <p:cNvPr id="20" name="Gewitterblitz 19">
            <a:extLst>
              <a:ext uri="{FF2B5EF4-FFF2-40B4-BE49-F238E27FC236}">
                <a16:creationId xmlns:a16="http://schemas.microsoft.com/office/drawing/2014/main" id="{57E6F0C1-8FB5-A114-AB27-64E01EA0F4E4}"/>
              </a:ext>
            </a:extLst>
          </p:cNvPr>
          <p:cNvSpPr/>
          <p:nvPr/>
        </p:nvSpPr>
        <p:spPr>
          <a:xfrm>
            <a:off x="2312182" y="1452528"/>
            <a:ext cx="261963" cy="462161"/>
          </a:xfrm>
          <a:prstGeom prst="lightningBol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9310A7F5-2865-466B-0B17-0D2A42C8D4BD}"/>
              </a:ext>
            </a:extLst>
          </p:cNvPr>
          <p:cNvSpPr txBox="1"/>
          <p:nvPr/>
        </p:nvSpPr>
        <p:spPr>
          <a:xfrm>
            <a:off x="1777487" y="1091783"/>
            <a:ext cx="1219161" cy="307777"/>
          </a:xfrm>
          <a:prstGeom prst="rect">
            <a:avLst/>
          </a:prstGeom>
          <a:solidFill>
            <a:schemeClr val="bg2"/>
          </a:solidFill>
        </p:spPr>
        <p:txBody>
          <a:bodyPr wrap="square">
            <a:spAutoFit/>
          </a:bodyPr>
          <a:lstStyle/>
          <a:p>
            <a:r>
              <a:rPr lang="de-CH" sz="1400" b="1" dirty="0">
                <a:solidFill>
                  <a:srgbClr val="C00000"/>
                </a:solidFill>
              </a:rPr>
              <a:t>Scan-</a:t>
            </a:r>
            <a:r>
              <a:rPr lang="de-CH" sz="1400" b="1" dirty="0" err="1">
                <a:solidFill>
                  <a:srgbClr val="C00000"/>
                </a:solidFill>
              </a:rPr>
              <a:t>to</a:t>
            </a:r>
            <a:r>
              <a:rPr lang="de-CH" sz="1400" b="1" dirty="0">
                <a:solidFill>
                  <a:srgbClr val="C00000"/>
                </a:solidFill>
              </a:rPr>
              <a:t>-BIM</a:t>
            </a:r>
          </a:p>
        </p:txBody>
      </p:sp>
    </p:spTree>
    <p:extLst>
      <p:ext uri="{BB962C8B-B14F-4D97-AF65-F5344CB8AC3E}">
        <p14:creationId xmlns:p14="http://schemas.microsoft.com/office/powerpoint/2010/main" val="190663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rafik 61">
            <a:extLst>
              <a:ext uri="{FF2B5EF4-FFF2-40B4-BE49-F238E27FC236}">
                <a16:creationId xmlns:a16="http://schemas.microsoft.com/office/drawing/2014/main" id="{99E8B605-53A2-2246-B226-AC6C5C3A94B3}"/>
              </a:ext>
            </a:extLst>
          </p:cNvPr>
          <p:cNvPicPr>
            <a:picLocks noChangeAspect="1"/>
          </p:cNvPicPr>
          <p:nvPr/>
        </p:nvPicPr>
        <p:blipFill>
          <a:blip r:embed="rId3"/>
          <a:stretch>
            <a:fillRect/>
          </a:stretch>
        </p:blipFill>
        <p:spPr>
          <a:xfrm>
            <a:off x="6051426" y="2898509"/>
            <a:ext cx="4975485" cy="3623935"/>
          </a:xfrm>
          <a:prstGeom prst="rect">
            <a:avLst/>
          </a:prstGeom>
        </p:spPr>
      </p:pic>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731837" y="260351"/>
            <a:ext cx="10728325" cy="366803"/>
          </a:xfrm>
        </p:spPr>
        <p:txBody>
          <a:bodyPr/>
          <a:lstStyle/>
          <a:p>
            <a:r>
              <a:rPr lang="de-DE" b="0" dirty="0"/>
              <a:t>Research Questions</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sp>
        <p:nvSpPr>
          <p:cNvPr id="3" name="Inhaltsplatzhalter 6">
            <a:extLst>
              <a:ext uri="{FF2B5EF4-FFF2-40B4-BE49-F238E27FC236}">
                <a16:creationId xmlns:a16="http://schemas.microsoft.com/office/drawing/2014/main" id="{6C649730-26DB-1CA1-0D79-A036B4F064B2}"/>
              </a:ext>
            </a:extLst>
          </p:cNvPr>
          <p:cNvSpPr>
            <a:spLocks noGrp="1"/>
          </p:cNvSpPr>
          <p:nvPr>
            <p:ph idx="1"/>
          </p:nvPr>
        </p:nvSpPr>
        <p:spPr>
          <a:xfrm>
            <a:off x="731837" y="1428572"/>
            <a:ext cx="8024537" cy="1737041"/>
          </a:xfrm>
        </p:spPr>
        <p:txBody>
          <a:bodyPr/>
          <a:lstStyle/>
          <a:p>
            <a:pPr marL="0" indent="0">
              <a:buNone/>
            </a:pPr>
            <a:r>
              <a:rPr lang="en-US" b="1" dirty="0"/>
              <a:t>Main Research Question</a:t>
            </a:r>
            <a:endParaRPr lang="en-US" dirty="0"/>
          </a:p>
          <a:p>
            <a:pPr marL="553913" lvl="1" indent="-285750">
              <a:buFont typeface="Arial" panose="020B0604020202020204" pitchFamily="34" charset="0"/>
              <a:buChar char="•"/>
            </a:pPr>
            <a:r>
              <a:rPr lang="en-US" dirty="0"/>
              <a:t>How can Scan-to-BIM be automated for telecom rooftop site planning?</a:t>
            </a:r>
          </a:p>
          <a:p>
            <a:pPr marL="0" indent="0">
              <a:buNone/>
            </a:pPr>
            <a:r>
              <a:rPr lang="en-US" b="1" dirty="0"/>
              <a:t>Sub-Questions</a:t>
            </a:r>
          </a:p>
          <a:p>
            <a:pPr marL="553913" lvl="1" indent="-285750">
              <a:buFont typeface="Arial" panose="020B0604020202020204" pitchFamily="34" charset="0"/>
              <a:buChar char="•"/>
            </a:pPr>
            <a:r>
              <a:rPr lang="en-US" dirty="0"/>
              <a:t>Which steps of Scan-to-BIM can be automated for rooftop site planning?</a:t>
            </a:r>
          </a:p>
          <a:p>
            <a:pPr marL="553913" lvl="1" indent="-285750">
              <a:buFont typeface="Arial" panose="020B0604020202020204" pitchFamily="34" charset="0"/>
              <a:buChar char="•"/>
            </a:pPr>
            <a:r>
              <a:rPr lang="en-US" dirty="0"/>
              <a:t>Which tools enable rooftop Scan-to-BIM automation?</a:t>
            </a:r>
          </a:p>
        </p:txBody>
      </p:sp>
    </p:spTree>
    <p:extLst>
      <p:ext uri="{BB962C8B-B14F-4D97-AF65-F5344CB8AC3E}">
        <p14:creationId xmlns:p14="http://schemas.microsoft.com/office/powerpoint/2010/main" val="4202569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5" descr="Ein Bild, das Schrift, Grafiken, Logo, Text enthält.&#10;&#10;KI-generierte Inhalte können fehlerhaft sein.">
            <a:extLst>
              <a:ext uri="{FF2B5EF4-FFF2-40B4-BE49-F238E27FC236}">
                <a16:creationId xmlns:a16="http://schemas.microsoft.com/office/drawing/2014/main" id="{5425EFED-DFAC-0119-8A47-7A868C60F0F0}"/>
              </a:ext>
            </a:extLst>
          </p:cNvPr>
          <p:cNvPicPr>
            <a:picLocks noChangeAspect="1"/>
          </p:cNvPicPr>
          <p:nvPr/>
        </p:nvPicPr>
        <p:blipFill>
          <a:blip r:embed="rId3">
            <a:extLst>
              <a:ext uri="{28A0092B-C50C-407E-A947-70E740481C1C}">
                <a14:useLocalDpi xmlns:a14="http://schemas.microsoft.com/office/drawing/2010/main" val="0"/>
              </a:ext>
            </a:extLst>
          </a:blip>
          <a:srcRect t="25903" b="25903"/>
          <a:stretch>
            <a:fillRect/>
          </a:stretch>
        </p:blipFill>
        <p:spPr>
          <a:xfrm>
            <a:off x="4185027" y="4823873"/>
            <a:ext cx="1840020" cy="262860"/>
          </a:xfrm>
          <a:prstGeom prst="rect">
            <a:avLst/>
          </a:prstGeom>
        </p:spPr>
      </p:pic>
      <p:sp>
        <p:nvSpPr>
          <p:cNvPr id="6" name="Titel 5">
            <a:extLst>
              <a:ext uri="{FF2B5EF4-FFF2-40B4-BE49-F238E27FC236}">
                <a16:creationId xmlns:a16="http://schemas.microsoft.com/office/drawing/2014/main" id="{2D24CFD1-3296-05A9-9C6D-2E351003D29C}"/>
              </a:ext>
            </a:extLst>
          </p:cNvPr>
          <p:cNvSpPr>
            <a:spLocks noGrp="1"/>
          </p:cNvSpPr>
          <p:nvPr>
            <p:ph type="title"/>
          </p:nvPr>
        </p:nvSpPr>
        <p:spPr>
          <a:xfrm>
            <a:off x="731837" y="281799"/>
            <a:ext cx="10728325" cy="900000"/>
          </a:xfrm>
        </p:spPr>
        <p:txBody>
          <a:bodyPr/>
          <a:lstStyle/>
          <a:p>
            <a:r>
              <a:rPr lang="en-US" b="0" dirty="0"/>
              <a:t>Design Science Research Methodology (DSRM)</a:t>
            </a:r>
            <a:endParaRPr lang="de-CH" b="0" dirty="0"/>
          </a:p>
        </p:txBody>
      </p:sp>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6" y="1631799"/>
            <a:ext cx="9551007" cy="4681841"/>
          </a:xfrm>
        </p:spPr>
        <p:txBody>
          <a:bodyPr/>
          <a:lstStyle/>
          <a:p>
            <a:pPr marL="0" indent="0">
              <a:buNone/>
            </a:pPr>
            <a:r>
              <a:rPr lang="en-US" dirty="0"/>
              <a:t>Approach for solving </a:t>
            </a:r>
            <a:r>
              <a:rPr lang="en-US" b="1" dirty="0"/>
              <a:t>real-world problems </a:t>
            </a:r>
            <a:r>
              <a:rPr lang="en-US" dirty="0"/>
              <a:t>by </a:t>
            </a:r>
            <a:r>
              <a:rPr lang="en-US" dirty="0" err="1"/>
              <a:t>Peffers</a:t>
            </a:r>
            <a:r>
              <a:rPr lang="en-US" dirty="0"/>
              <a:t> et al. (2007)</a:t>
            </a:r>
            <a:endParaRPr lang="de-CH" b="1" dirty="0"/>
          </a:p>
          <a:p>
            <a:pPr marL="0" indent="0">
              <a:buNone/>
            </a:pPr>
            <a:r>
              <a:rPr lang="de-CH" b="1" dirty="0" err="1"/>
              <a:t>Principles</a:t>
            </a:r>
            <a:endParaRPr lang="de-CH" b="1" dirty="0"/>
          </a:p>
          <a:p>
            <a:r>
              <a:rPr lang="en-US" dirty="0"/>
              <a:t>Structured in six defined steps</a:t>
            </a:r>
          </a:p>
          <a:p>
            <a:r>
              <a:rPr lang="en-US" dirty="0"/>
              <a:t>Problem-solving through artefact creation</a:t>
            </a:r>
          </a:p>
          <a:p>
            <a:pPr marL="0" indent="0">
              <a:buNone/>
            </a:pPr>
            <a:r>
              <a:rPr lang="en-US" b="1" dirty="0"/>
              <a:t>Design and Development</a:t>
            </a:r>
          </a:p>
          <a:p>
            <a:r>
              <a:rPr lang="en-US" dirty="0"/>
              <a:t>Artefact </a:t>
            </a:r>
            <a:r>
              <a:rPr lang="en-US" b="1" dirty="0"/>
              <a:t>(tactical level): </a:t>
            </a:r>
            <a:r>
              <a:rPr lang="en-US" dirty="0"/>
              <a:t>Framework (from literature)</a:t>
            </a:r>
          </a:p>
          <a:p>
            <a:pPr marL="0" indent="0">
              <a:buNone/>
            </a:pPr>
            <a:r>
              <a:rPr lang="en-US" b="1" dirty="0"/>
              <a:t>Demonstration</a:t>
            </a:r>
          </a:p>
          <a:p>
            <a:r>
              <a:rPr lang="en-US" dirty="0"/>
              <a:t>Application </a:t>
            </a:r>
            <a:r>
              <a:rPr lang="en-US" b="1" dirty="0"/>
              <a:t>(operational level): </a:t>
            </a:r>
            <a:r>
              <a:rPr lang="en-US" dirty="0"/>
              <a:t>Pipeline (from framework)</a:t>
            </a:r>
          </a:p>
          <a:p>
            <a:r>
              <a:rPr lang="en-US" dirty="0"/>
              <a:t>Case Study in collaboration with</a:t>
            </a: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16</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extLst>
              <p:ext uri="{D42A27DB-BD31-4B8C-83A1-F6EECF244321}">
                <p14:modId xmlns:p14="http://schemas.microsoft.com/office/powerpoint/2010/main" val="2828123382"/>
              </p:ext>
            </p:extLst>
          </p:nvPr>
        </p:nvGraphicFramePr>
        <p:xfrm>
          <a:off x="731837" y="731799"/>
          <a:ext cx="10864953" cy="7193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a:extLst>
              <a:ext uri="{FF2B5EF4-FFF2-40B4-BE49-F238E27FC236}">
                <a16:creationId xmlns:a16="http://schemas.microsoft.com/office/drawing/2014/main" id="{9DBB6DC3-3E57-7FAD-FB90-A717B8818DB0}"/>
              </a:ext>
            </a:extLst>
          </p:cNvPr>
          <p:cNvPicPr>
            <a:picLocks noChangeAspect="1"/>
          </p:cNvPicPr>
          <p:nvPr/>
        </p:nvPicPr>
        <p:blipFill>
          <a:blip r:embed="rId9"/>
          <a:stretch>
            <a:fillRect/>
          </a:stretch>
        </p:blipFill>
        <p:spPr>
          <a:xfrm>
            <a:off x="8538724" y="4038631"/>
            <a:ext cx="3058066" cy="2375139"/>
          </a:xfrm>
          <a:prstGeom prst="rect">
            <a:avLst/>
          </a:prstGeom>
        </p:spPr>
      </p:pic>
      <p:grpSp>
        <p:nvGrpSpPr>
          <p:cNvPr id="17" name="Gruppieren 16">
            <a:extLst>
              <a:ext uri="{FF2B5EF4-FFF2-40B4-BE49-F238E27FC236}">
                <a16:creationId xmlns:a16="http://schemas.microsoft.com/office/drawing/2014/main" id="{3069CB1F-E678-3E80-55EB-D700CD418BE2}"/>
              </a:ext>
            </a:extLst>
          </p:cNvPr>
          <p:cNvGrpSpPr/>
          <p:nvPr/>
        </p:nvGrpSpPr>
        <p:grpSpPr>
          <a:xfrm>
            <a:off x="3012560" y="5486590"/>
            <a:ext cx="5425100" cy="453044"/>
            <a:chOff x="6500552" y="2859579"/>
            <a:chExt cx="5425100" cy="453044"/>
          </a:xfrm>
        </p:grpSpPr>
        <p:sp>
          <p:nvSpPr>
            <p:cNvPr id="2" name="Rechteck 1">
              <a:extLst>
                <a:ext uri="{FF2B5EF4-FFF2-40B4-BE49-F238E27FC236}">
                  <a16:creationId xmlns:a16="http://schemas.microsoft.com/office/drawing/2014/main" id="{2EB21060-8104-132F-7F58-1BF095FB1FB2}"/>
                </a:ext>
              </a:extLst>
            </p:cNvPr>
            <p:cNvSpPr/>
            <p:nvPr/>
          </p:nvSpPr>
          <p:spPr>
            <a:xfrm>
              <a:off x="6500552" y="2859579"/>
              <a:ext cx="1205346" cy="453044"/>
            </a:xfrm>
            <a:prstGeom prst="rect">
              <a:avLst/>
            </a:prstGeom>
            <a:solidFill>
              <a:srgbClr val="91056A"/>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r>
                <a:rPr lang="de-CH" sz="1100" dirty="0" err="1">
                  <a:solidFill>
                    <a:prstClr val="white"/>
                  </a:solidFill>
                  <a:latin typeface="Arial" panose="020B0604020202020204"/>
                </a:rPr>
                <a:t>Literature</a:t>
              </a:r>
              <a:endParaRPr lang="de-CH" sz="1100" dirty="0">
                <a:solidFill>
                  <a:prstClr val="white"/>
                </a:solidFill>
                <a:latin typeface="Arial" panose="020B0604020202020204"/>
              </a:endParaRPr>
            </a:p>
          </p:txBody>
        </p:sp>
        <p:cxnSp>
          <p:nvCxnSpPr>
            <p:cNvPr id="10" name="Gerade Verbindung mit Pfeil 9">
              <a:extLst>
                <a:ext uri="{FF2B5EF4-FFF2-40B4-BE49-F238E27FC236}">
                  <a16:creationId xmlns:a16="http://schemas.microsoft.com/office/drawing/2014/main" id="{2FA16C85-5AED-39F8-0D59-14EBD1F41590}"/>
                </a:ext>
              </a:extLst>
            </p:cNvPr>
            <p:cNvCxnSpPr/>
            <p:nvPr/>
          </p:nvCxnSpPr>
          <p:spPr>
            <a:xfrm>
              <a:off x="7826432" y="3092335"/>
              <a:ext cx="436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hteck 12">
              <a:extLst>
                <a:ext uri="{FF2B5EF4-FFF2-40B4-BE49-F238E27FC236}">
                  <a16:creationId xmlns:a16="http://schemas.microsoft.com/office/drawing/2014/main" id="{CF19AC04-2653-8ABB-9C5B-F949B5619BD2}"/>
                </a:ext>
              </a:extLst>
            </p:cNvPr>
            <p:cNvSpPr/>
            <p:nvPr/>
          </p:nvSpPr>
          <p:spPr>
            <a:xfrm>
              <a:off x="8387541" y="2859579"/>
              <a:ext cx="1205346" cy="453044"/>
            </a:xfrm>
            <a:prstGeom prst="rect">
              <a:avLst/>
            </a:prstGeom>
            <a:solidFill>
              <a:srgbClr val="91056A"/>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r>
                <a:rPr lang="de-CH" sz="1100" dirty="0" err="1">
                  <a:solidFill>
                    <a:prstClr val="white"/>
                  </a:solidFill>
                  <a:latin typeface="Arial" panose="020B0604020202020204"/>
                </a:rPr>
                <a:t>Artefact</a:t>
              </a:r>
              <a:endParaRPr lang="de-CH" sz="1100" dirty="0">
                <a:solidFill>
                  <a:prstClr val="white"/>
                </a:solidFill>
                <a:latin typeface="Arial" panose="020B0604020202020204"/>
              </a:endParaRPr>
            </a:p>
          </p:txBody>
        </p:sp>
        <p:sp>
          <p:nvSpPr>
            <p:cNvPr id="14" name="Rechteck 13">
              <a:extLst>
                <a:ext uri="{FF2B5EF4-FFF2-40B4-BE49-F238E27FC236}">
                  <a16:creationId xmlns:a16="http://schemas.microsoft.com/office/drawing/2014/main" id="{8BE8B602-D838-024F-88DB-0811CA4A6A18}"/>
                </a:ext>
              </a:extLst>
            </p:cNvPr>
            <p:cNvSpPr/>
            <p:nvPr/>
          </p:nvSpPr>
          <p:spPr>
            <a:xfrm>
              <a:off x="10205960" y="2859579"/>
              <a:ext cx="1205346" cy="453044"/>
            </a:xfrm>
            <a:prstGeom prst="rect">
              <a:avLst/>
            </a:prstGeom>
            <a:solidFill>
              <a:srgbClr val="91056A"/>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r>
                <a:rPr lang="de-CH" sz="1100" dirty="0" err="1">
                  <a:solidFill>
                    <a:prstClr val="white"/>
                  </a:solidFill>
                  <a:latin typeface="Arial" panose="020B0604020202020204"/>
                </a:rPr>
                <a:t>Application</a:t>
              </a:r>
              <a:endParaRPr lang="de-CH" sz="1100" dirty="0">
                <a:solidFill>
                  <a:prstClr val="white"/>
                </a:solidFill>
                <a:latin typeface="Arial" panose="020B0604020202020204"/>
              </a:endParaRPr>
            </a:p>
          </p:txBody>
        </p:sp>
        <p:cxnSp>
          <p:nvCxnSpPr>
            <p:cNvPr id="16" name="Gerade Verbindung mit Pfeil 15">
              <a:extLst>
                <a:ext uri="{FF2B5EF4-FFF2-40B4-BE49-F238E27FC236}">
                  <a16:creationId xmlns:a16="http://schemas.microsoft.com/office/drawing/2014/main" id="{C8DEDBCA-E436-3E93-B825-DA266DE64BE4}"/>
                </a:ext>
              </a:extLst>
            </p:cNvPr>
            <p:cNvCxnSpPr/>
            <p:nvPr/>
          </p:nvCxnSpPr>
          <p:spPr>
            <a:xfrm>
              <a:off x="9681214" y="3092335"/>
              <a:ext cx="436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FE117EB5-2DC3-5A01-8E98-F3BA56210ABB}"/>
                </a:ext>
              </a:extLst>
            </p:cNvPr>
            <p:cNvCxnSpPr/>
            <p:nvPr/>
          </p:nvCxnSpPr>
          <p:spPr>
            <a:xfrm>
              <a:off x="11489233" y="3092335"/>
              <a:ext cx="436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48207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dirty="0"/>
              <a:t>Part 2: Research </a:t>
            </a:r>
            <a:r>
              <a:rPr lang="en-US" b="1" dirty="0"/>
              <a:t>Activities</a:t>
            </a:r>
            <a:endParaRPr lang="de-CH"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spTree>
    <p:extLst>
      <p:ext uri="{BB962C8B-B14F-4D97-AF65-F5344CB8AC3E}">
        <p14:creationId xmlns:p14="http://schemas.microsoft.com/office/powerpoint/2010/main" val="1737775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8" y="1634476"/>
            <a:ext cx="6172730" cy="4398024"/>
          </a:xfrm>
        </p:spPr>
        <p:txBody>
          <a:bodyPr/>
          <a:lstStyle/>
          <a:p>
            <a:pPr marL="0" indent="0">
              <a:buNone/>
            </a:pPr>
            <a:r>
              <a:rPr lang="en-US" dirty="0"/>
              <a:t>Use of </a:t>
            </a:r>
            <a:r>
              <a:rPr lang="en-US" b="1" dirty="0"/>
              <a:t>Exchange Information Requirements (EIR)</a:t>
            </a:r>
            <a:r>
              <a:rPr lang="en-US" dirty="0"/>
              <a:t> to identify problems and objectives</a:t>
            </a:r>
            <a:endParaRPr lang="en-US" b="1" dirty="0"/>
          </a:p>
          <a:p>
            <a:pPr marL="0" indent="0">
              <a:buNone/>
            </a:pPr>
            <a:r>
              <a:rPr lang="en-US" b="1" dirty="0"/>
              <a:t>Problems</a:t>
            </a:r>
            <a:endParaRPr lang="en-US" dirty="0"/>
          </a:p>
          <a:p>
            <a:r>
              <a:rPr lang="de-CH" dirty="0" err="1"/>
              <a:t>Inefficiency</a:t>
            </a:r>
            <a:r>
              <a:rPr lang="de-CH" dirty="0"/>
              <a:t> </a:t>
            </a:r>
            <a:r>
              <a:rPr lang="de-CH" dirty="0" err="1"/>
              <a:t>of</a:t>
            </a:r>
            <a:r>
              <a:rPr lang="de-CH" dirty="0"/>
              <a:t> </a:t>
            </a:r>
            <a:r>
              <a:rPr lang="en-US" dirty="0"/>
              <a:t>conventional site planning</a:t>
            </a:r>
          </a:p>
          <a:p>
            <a:r>
              <a:rPr lang="en-US" dirty="0"/>
              <a:t>Lack of commercial solutions for automation</a:t>
            </a:r>
          </a:p>
          <a:p>
            <a:pPr marL="0" indent="0">
              <a:buNone/>
            </a:pPr>
            <a:r>
              <a:rPr lang="en-US" b="1" dirty="0"/>
              <a:t>Objectives</a:t>
            </a:r>
          </a:p>
          <a:p>
            <a:r>
              <a:rPr lang="en-US" dirty="0"/>
              <a:t>Application that converts point clouds into a BIM model</a:t>
            </a:r>
            <a:endParaRPr lang="en-US" b="1" dirty="0"/>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18</a:t>
            </a:fld>
            <a:endParaRPr lang="de-CH" noProof="0"/>
          </a:p>
        </p:txBody>
      </p:sp>
      <p:pic>
        <p:nvPicPr>
          <p:cNvPr id="10" name="Grafik 9">
            <a:extLst>
              <a:ext uri="{FF2B5EF4-FFF2-40B4-BE49-F238E27FC236}">
                <a16:creationId xmlns:a16="http://schemas.microsoft.com/office/drawing/2014/main" id="{127A916E-7F32-E9C8-EA4A-A48C1F67BD4A}"/>
              </a:ext>
            </a:extLst>
          </p:cNvPr>
          <p:cNvPicPr>
            <a:picLocks noChangeAspect="1"/>
          </p:cNvPicPr>
          <p:nvPr/>
        </p:nvPicPr>
        <p:blipFill>
          <a:blip r:embed="rId3"/>
          <a:stretch>
            <a:fillRect/>
          </a:stretch>
        </p:blipFill>
        <p:spPr>
          <a:xfrm>
            <a:off x="7357873" y="694781"/>
            <a:ext cx="4430752" cy="5109569"/>
          </a:xfrm>
          <a:prstGeom prst="rect">
            <a:avLst/>
          </a:prstGeom>
        </p:spPr>
      </p:pic>
      <p:sp>
        <p:nvSpPr>
          <p:cNvPr id="11" name="Titel 5">
            <a:extLst>
              <a:ext uri="{FF2B5EF4-FFF2-40B4-BE49-F238E27FC236}">
                <a16:creationId xmlns:a16="http://schemas.microsoft.com/office/drawing/2014/main" id="{3434E4D3-5BD1-03AB-8E27-ED1543C36853}"/>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Problem Identification &amp; Objectives</a:t>
            </a:r>
            <a:endParaRPr lang="de-CH" b="0" dirty="0"/>
          </a:p>
        </p:txBody>
      </p:sp>
    </p:spTree>
    <p:extLst>
      <p:ext uri="{BB962C8B-B14F-4D97-AF65-F5344CB8AC3E}">
        <p14:creationId xmlns:p14="http://schemas.microsoft.com/office/powerpoint/2010/main" val="1528073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6" y="1631799"/>
            <a:ext cx="8599200" cy="3960000"/>
          </a:xfrm>
        </p:spPr>
        <p:txBody>
          <a:bodyPr/>
          <a:lstStyle/>
          <a:p>
            <a:pPr marL="0" indent="0">
              <a:buNone/>
            </a:pPr>
            <a:r>
              <a:rPr lang="de-CH" b="1" dirty="0"/>
              <a:t>Reality Capture (RC): </a:t>
            </a:r>
            <a:r>
              <a:rPr lang="en-US" dirty="0"/>
              <a:t>Convert real-world objects into point clouds</a:t>
            </a:r>
          </a:p>
          <a:p>
            <a:pPr marL="0" indent="0">
              <a:buNone/>
            </a:pPr>
            <a:r>
              <a:rPr lang="en-US" b="1" dirty="0"/>
              <a:t>Point cloud: </a:t>
            </a:r>
            <a:r>
              <a:rPr lang="en-US" dirty="0"/>
              <a:t>Represent object surfaces as a set of 3D points</a:t>
            </a:r>
          </a:p>
          <a:p>
            <a:pPr marL="0" indent="0">
              <a:buNone/>
            </a:pPr>
            <a:r>
              <a:rPr lang="de-CH" b="1" dirty="0" err="1"/>
              <a:t>Photogrammetry</a:t>
            </a:r>
            <a:r>
              <a:rPr lang="de-CH" b="1" dirty="0"/>
              <a:t>: </a:t>
            </a:r>
            <a:r>
              <a:rPr lang="de-CH" dirty="0"/>
              <a:t>RC </a:t>
            </a:r>
            <a:r>
              <a:rPr lang="de-CH" dirty="0" err="1"/>
              <a:t>method</a:t>
            </a:r>
            <a:r>
              <a:rPr lang="de-CH" dirty="0"/>
              <a:t> </a:t>
            </a:r>
            <a:r>
              <a:rPr lang="de-CH" dirty="0" err="1"/>
              <a:t>that</a:t>
            </a:r>
            <a:r>
              <a:rPr lang="de-CH" dirty="0"/>
              <a:t> </a:t>
            </a:r>
            <a:r>
              <a:rPr lang="de-CH" dirty="0" err="1"/>
              <a:t>uses</a:t>
            </a:r>
            <a:r>
              <a:rPr lang="de-CH" dirty="0"/>
              <a:t> </a:t>
            </a:r>
            <a:r>
              <a:rPr lang="en-US" dirty="0"/>
              <a:t>overlapping 2D photographs</a:t>
            </a: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19</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extLst>
              <p:ext uri="{D42A27DB-BD31-4B8C-83A1-F6EECF244321}">
                <p14:modId xmlns:p14="http://schemas.microsoft.com/office/powerpoint/2010/main" val="3515136262"/>
              </p:ext>
            </p:extLst>
          </p:nvPr>
        </p:nvGraphicFramePr>
        <p:xfrm>
          <a:off x="731837" y="731799"/>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3" name="Diagramm 32">
            <a:extLst>
              <a:ext uri="{FF2B5EF4-FFF2-40B4-BE49-F238E27FC236}">
                <a16:creationId xmlns:a16="http://schemas.microsoft.com/office/drawing/2014/main" id="{B2A36240-8872-F198-38AB-710D3D2C16BD}"/>
              </a:ext>
            </a:extLst>
          </p:cNvPr>
          <p:cNvGraphicFramePr/>
          <p:nvPr>
            <p:extLst>
              <p:ext uri="{D42A27DB-BD31-4B8C-83A1-F6EECF244321}">
                <p14:modId xmlns:p14="http://schemas.microsoft.com/office/powerpoint/2010/main" val="1976577018"/>
              </p:ext>
            </p:extLst>
          </p:nvPr>
        </p:nvGraphicFramePr>
        <p:xfrm>
          <a:off x="3717445" y="1139526"/>
          <a:ext cx="5011687" cy="216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50" name="Picture 2">
            <a:extLst>
              <a:ext uri="{FF2B5EF4-FFF2-40B4-BE49-F238E27FC236}">
                <a16:creationId xmlns:a16="http://schemas.microsoft.com/office/drawing/2014/main" id="{CBF35A19-DB62-3417-B74B-01830D1A63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58656" y="2938548"/>
            <a:ext cx="3292413" cy="329241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F4359748-E1FB-E29F-2DCA-27E1C1CBCA52}"/>
              </a:ext>
            </a:extLst>
          </p:cNvPr>
          <p:cNvGrpSpPr/>
          <p:nvPr/>
        </p:nvGrpSpPr>
        <p:grpSpPr>
          <a:xfrm>
            <a:off x="2315366" y="1134096"/>
            <a:ext cx="978165" cy="359567"/>
            <a:chOff x="2315366" y="1134096"/>
            <a:chExt cx="978165" cy="359567"/>
          </a:xfrm>
        </p:grpSpPr>
        <p:sp>
          <p:nvSpPr>
            <p:cNvPr id="8" name="Textfeld 7">
              <a:extLst>
                <a:ext uri="{FF2B5EF4-FFF2-40B4-BE49-F238E27FC236}">
                  <a16:creationId xmlns:a16="http://schemas.microsoft.com/office/drawing/2014/main" id="{49D62027-866F-114A-B87C-C97CDED688B6}"/>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Point Cloud</a:t>
              </a:r>
            </a:p>
          </p:txBody>
        </p:sp>
        <p:sp>
          <p:nvSpPr>
            <p:cNvPr id="9" name="Gleichschenkliges Dreieck 8">
              <a:extLst>
                <a:ext uri="{FF2B5EF4-FFF2-40B4-BE49-F238E27FC236}">
                  <a16:creationId xmlns:a16="http://schemas.microsoft.com/office/drawing/2014/main" id="{A897C785-7C4C-29B4-743A-C0479DFC061C}"/>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11" name="Gruppieren 10">
            <a:extLst>
              <a:ext uri="{FF2B5EF4-FFF2-40B4-BE49-F238E27FC236}">
                <a16:creationId xmlns:a16="http://schemas.microsoft.com/office/drawing/2014/main" id="{A77BD41C-B2AE-6706-13E2-92F2E2D79E3C}"/>
              </a:ext>
            </a:extLst>
          </p:cNvPr>
          <p:cNvGrpSpPr/>
          <p:nvPr/>
        </p:nvGrpSpPr>
        <p:grpSpPr>
          <a:xfrm>
            <a:off x="264724" y="1127535"/>
            <a:ext cx="978165" cy="359567"/>
            <a:chOff x="2315366" y="1134096"/>
            <a:chExt cx="978165" cy="359567"/>
          </a:xfrm>
        </p:grpSpPr>
        <p:sp>
          <p:nvSpPr>
            <p:cNvPr id="13" name="Textfeld 12">
              <a:extLst>
                <a:ext uri="{FF2B5EF4-FFF2-40B4-BE49-F238E27FC236}">
                  <a16:creationId xmlns:a16="http://schemas.microsoft.com/office/drawing/2014/main" id="{0CC7F5ED-A9B9-66F1-D493-E6B962E4CF06}"/>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Building</a:t>
              </a:r>
            </a:p>
          </p:txBody>
        </p:sp>
        <p:sp>
          <p:nvSpPr>
            <p:cNvPr id="14" name="Gleichschenkliges Dreieck 13">
              <a:extLst>
                <a:ext uri="{FF2B5EF4-FFF2-40B4-BE49-F238E27FC236}">
                  <a16:creationId xmlns:a16="http://schemas.microsoft.com/office/drawing/2014/main" id="{5342028B-04F0-C303-BF87-93ADA3019B10}"/>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sp>
        <p:nvSpPr>
          <p:cNvPr id="17" name="Titel 5">
            <a:extLst>
              <a:ext uri="{FF2B5EF4-FFF2-40B4-BE49-F238E27FC236}">
                <a16:creationId xmlns:a16="http://schemas.microsoft.com/office/drawing/2014/main" id="{2AF0D8EA-C6B5-48A4-1481-F7EF68CCBC82}"/>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Design and Development</a:t>
            </a:r>
            <a:endParaRPr lang="de-CH" b="0" dirty="0"/>
          </a:p>
        </p:txBody>
      </p:sp>
    </p:spTree>
    <p:extLst>
      <p:ext uri="{BB962C8B-B14F-4D97-AF65-F5344CB8AC3E}">
        <p14:creationId xmlns:p14="http://schemas.microsoft.com/office/powerpoint/2010/main" val="3726554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Agenda</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sp>
        <p:nvSpPr>
          <p:cNvPr id="7" name="Inhaltsplatzhalter 6">
            <a:extLst>
              <a:ext uri="{FF2B5EF4-FFF2-40B4-BE49-F238E27FC236}">
                <a16:creationId xmlns:a16="http://schemas.microsoft.com/office/drawing/2014/main" id="{783DC99C-C7A2-0A9B-ABC2-DE46FA169FD8}"/>
              </a:ext>
            </a:extLst>
          </p:cNvPr>
          <p:cNvSpPr>
            <a:spLocks noGrp="1"/>
          </p:cNvSpPr>
          <p:nvPr>
            <p:ph idx="1"/>
          </p:nvPr>
        </p:nvSpPr>
        <p:spPr>
          <a:xfrm>
            <a:off x="731837" y="1428572"/>
            <a:ext cx="11299296" cy="4788354"/>
          </a:xfrm>
        </p:spPr>
        <p:txBody>
          <a:bodyPr/>
          <a:lstStyle/>
          <a:p>
            <a:pPr marL="0" indent="0">
              <a:buNone/>
            </a:pPr>
            <a:r>
              <a:rPr lang="en-US" b="1" dirty="0"/>
              <a:t>Research Foundation</a:t>
            </a:r>
          </a:p>
          <a:p>
            <a:pPr marL="611063" lvl="1" indent="-342900">
              <a:buFont typeface="+mj-lt"/>
              <a:buAutoNum type="arabicPeriod"/>
            </a:pPr>
            <a:r>
              <a:rPr lang="en-US" dirty="0"/>
              <a:t>Motivation</a:t>
            </a:r>
          </a:p>
          <a:p>
            <a:pPr marL="611063" lvl="1" indent="-342900">
              <a:buFont typeface="+mj-lt"/>
              <a:buAutoNum type="arabicPeriod"/>
            </a:pPr>
            <a:r>
              <a:rPr lang="en-US" dirty="0"/>
              <a:t>State of the Art</a:t>
            </a:r>
          </a:p>
          <a:p>
            <a:pPr marL="611063" lvl="1" indent="-342900">
              <a:buFont typeface="+mj-lt"/>
              <a:buAutoNum type="arabicPeriod"/>
            </a:pPr>
            <a:r>
              <a:rPr lang="en-US" dirty="0"/>
              <a:t>Problem Statement</a:t>
            </a:r>
          </a:p>
          <a:p>
            <a:pPr marL="611063" lvl="1" indent="-342900">
              <a:buFont typeface="+mj-lt"/>
              <a:buAutoNum type="arabicPeriod"/>
            </a:pPr>
            <a:r>
              <a:rPr lang="en-US" dirty="0"/>
              <a:t>Proposed Solution</a:t>
            </a:r>
          </a:p>
          <a:p>
            <a:pPr marL="611063" lvl="1" indent="-342900">
              <a:buFont typeface="+mj-lt"/>
              <a:buAutoNum type="arabicPeriod"/>
            </a:pPr>
            <a:r>
              <a:rPr lang="en-US" dirty="0"/>
              <a:t>Research Question</a:t>
            </a:r>
          </a:p>
          <a:p>
            <a:pPr marL="611063" lvl="1" indent="-342900">
              <a:buFont typeface="+mj-lt"/>
              <a:buAutoNum type="arabicPeriod"/>
            </a:pPr>
            <a:r>
              <a:rPr lang="en-US" dirty="0"/>
              <a:t>Methodology (DSRM)</a:t>
            </a:r>
          </a:p>
          <a:p>
            <a:pPr marL="0" indent="0">
              <a:buNone/>
            </a:pPr>
            <a:r>
              <a:rPr lang="en-US" b="1" dirty="0"/>
              <a:t>Research Activities</a:t>
            </a:r>
          </a:p>
          <a:p>
            <a:pPr marL="611063" lvl="1" indent="-342900">
              <a:buFont typeface="+mj-lt"/>
              <a:buAutoNum type="arabicPeriod"/>
            </a:pPr>
            <a:r>
              <a:rPr lang="en-US" dirty="0"/>
              <a:t>Problem Identification &amp; Objectives</a:t>
            </a:r>
          </a:p>
          <a:p>
            <a:pPr marL="611063" lvl="1" indent="-342900">
              <a:buFont typeface="+mj-lt"/>
              <a:buAutoNum type="arabicPeriod"/>
            </a:pPr>
            <a:r>
              <a:rPr lang="en-US" dirty="0"/>
              <a:t>Design and Development</a:t>
            </a:r>
          </a:p>
          <a:p>
            <a:pPr marL="611063" lvl="1" indent="-342900">
              <a:buFont typeface="+mj-lt"/>
              <a:buAutoNum type="arabicPeriod"/>
            </a:pPr>
            <a:r>
              <a:rPr lang="en-US" dirty="0"/>
              <a:t>Demonstration</a:t>
            </a:r>
          </a:p>
          <a:p>
            <a:pPr marL="611063" lvl="1" indent="-342900">
              <a:buFont typeface="+mj-lt"/>
              <a:buAutoNum type="arabicPeriod"/>
            </a:pPr>
            <a:r>
              <a:rPr lang="en-US" dirty="0"/>
              <a:t>Evaluation</a:t>
            </a:r>
          </a:p>
          <a:p>
            <a:pPr marL="611063" lvl="1" indent="-342900">
              <a:buFont typeface="+mj-lt"/>
              <a:buAutoNum type="arabicPeriod"/>
            </a:pPr>
            <a:r>
              <a:rPr lang="en-US" dirty="0"/>
              <a:t>Communication</a:t>
            </a:r>
          </a:p>
          <a:p>
            <a:pPr marL="611063" lvl="1" indent="-342900">
              <a:buFont typeface="+mj-lt"/>
              <a:buAutoNum type="arabicPeriod"/>
            </a:pPr>
            <a:endParaRPr lang="en-US" dirty="0"/>
          </a:p>
          <a:p>
            <a:pPr marL="611063" lvl="1" indent="-342900">
              <a:buFont typeface="+mj-lt"/>
              <a:buAutoNum type="arabicPeriod"/>
            </a:pPr>
            <a:endParaRPr lang="en-US" dirty="0"/>
          </a:p>
          <a:p>
            <a:pPr marL="611063" lvl="1" indent="-342900">
              <a:buFont typeface="+mj-lt"/>
              <a:buAutoNum type="arabicPeriod"/>
            </a:pPr>
            <a:endParaRPr lang="en-US" dirty="0"/>
          </a:p>
          <a:p>
            <a:pPr marL="611063" lvl="1" indent="-342900">
              <a:buFont typeface="+mj-lt"/>
              <a:buAutoNum type="arabicPeriod"/>
            </a:pPr>
            <a:endParaRPr lang="en-US" dirty="0"/>
          </a:p>
          <a:p>
            <a:pPr marL="882900" lvl="2" indent="-342900">
              <a:buFont typeface="+mj-lt"/>
              <a:buAutoNum type="arabicPeriod"/>
            </a:pPr>
            <a:endParaRPr lang="en-US" dirty="0"/>
          </a:p>
          <a:p>
            <a:pPr marL="611063" lvl="1" indent="-342900">
              <a:buFont typeface="+mj-lt"/>
              <a:buAutoNum type="arabicPeriod"/>
            </a:pPr>
            <a:endParaRPr lang="en-US" dirty="0"/>
          </a:p>
        </p:txBody>
      </p:sp>
    </p:spTree>
    <p:extLst>
      <p:ext uri="{BB962C8B-B14F-4D97-AF65-F5344CB8AC3E}">
        <p14:creationId xmlns:p14="http://schemas.microsoft.com/office/powerpoint/2010/main" val="101075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7" y="1631799"/>
            <a:ext cx="6172730" cy="3960000"/>
          </a:xfrm>
        </p:spPr>
        <p:txBody>
          <a:bodyPr/>
          <a:lstStyle/>
          <a:p>
            <a:pPr marL="0" indent="0">
              <a:buNone/>
            </a:pPr>
            <a:r>
              <a:rPr lang="en-US" b="1" dirty="0"/>
              <a:t>Preprocessing:</a:t>
            </a:r>
            <a:r>
              <a:rPr lang="en-US" dirty="0"/>
              <a:t> Prepare data for further processing</a:t>
            </a:r>
            <a:endParaRPr lang="de-CH" b="1" dirty="0"/>
          </a:p>
          <a:p>
            <a:pPr marL="342900" indent="-342900">
              <a:buAutoNum type="arabicPeriod"/>
            </a:pPr>
            <a:r>
              <a:rPr lang="de-CH" b="1" dirty="0" err="1"/>
              <a:t>Outlier</a:t>
            </a:r>
            <a:r>
              <a:rPr lang="de-CH" b="1" dirty="0"/>
              <a:t> </a:t>
            </a:r>
            <a:r>
              <a:rPr lang="de-CH" b="1" dirty="0" err="1"/>
              <a:t>Removal</a:t>
            </a:r>
            <a:r>
              <a:rPr lang="de-CH" b="1" dirty="0"/>
              <a:t>: </a:t>
            </a:r>
            <a:r>
              <a:rPr lang="en-US" dirty="0"/>
              <a:t>Remove far data points</a:t>
            </a:r>
            <a:br>
              <a:rPr lang="de-CH" b="1" dirty="0"/>
            </a:br>
            <a:r>
              <a:rPr lang="de-CH" i="1" dirty="0">
                <a:solidFill>
                  <a:schemeClr val="accent1">
                    <a:lumMod val="60000"/>
                    <a:lumOff val="40000"/>
                  </a:schemeClr>
                </a:solidFill>
              </a:rPr>
              <a:t>Statistical </a:t>
            </a:r>
            <a:r>
              <a:rPr lang="de-CH" i="1" dirty="0" err="1">
                <a:solidFill>
                  <a:schemeClr val="accent1">
                    <a:lumMod val="60000"/>
                    <a:lumOff val="40000"/>
                  </a:schemeClr>
                </a:solidFill>
              </a:rPr>
              <a:t>Outlier</a:t>
            </a:r>
            <a:r>
              <a:rPr lang="de-CH" i="1" dirty="0">
                <a:solidFill>
                  <a:schemeClr val="accent1">
                    <a:lumMod val="60000"/>
                    <a:lumOff val="40000"/>
                  </a:schemeClr>
                </a:solidFill>
              </a:rPr>
              <a:t> </a:t>
            </a:r>
            <a:r>
              <a:rPr lang="de-CH" i="1" dirty="0" err="1">
                <a:solidFill>
                  <a:schemeClr val="accent1">
                    <a:lumMod val="60000"/>
                    <a:lumOff val="40000"/>
                  </a:schemeClr>
                </a:solidFill>
              </a:rPr>
              <a:t>Removal</a:t>
            </a:r>
            <a:r>
              <a:rPr lang="de-CH" i="1" dirty="0">
                <a:solidFill>
                  <a:schemeClr val="accent1">
                    <a:lumMod val="60000"/>
                    <a:lumOff val="40000"/>
                  </a:schemeClr>
                </a:solidFill>
              </a:rPr>
              <a:t> (SOR)</a:t>
            </a:r>
          </a:p>
          <a:p>
            <a:pPr marL="342900" indent="-342900">
              <a:buFont typeface="+mj-lt"/>
              <a:buAutoNum type="arabicPeriod"/>
            </a:pPr>
            <a:r>
              <a:rPr lang="de-CH" b="1" dirty="0" err="1"/>
              <a:t>Downsampling</a:t>
            </a:r>
            <a:r>
              <a:rPr lang="de-CH" b="1" dirty="0"/>
              <a:t>: </a:t>
            </a:r>
            <a:r>
              <a:rPr lang="en-US" dirty="0"/>
              <a:t>Reduce the amount of data</a:t>
            </a:r>
            <a:br>
              <a:rPr lang="de-CH" b="1" dirty="0"/>
            </a:br>
            <a:r>
              <a:rPr lang="de-CH" i="1" dirty="0" err="1">
                <a:solidFill>
                  <a:schemeClr val="accent1">
                    <a:lumMod val="60000"/>
                    <a:lumOff val="40000"/>
                  </a:schemeClr>
                </a:solidFill>
              </a:rPr>
              <a:t>Voxel</a:t>
            </a:r>
            <a:r>
              <a:rPr lang="de-CH" i="1" dirty="0">
                <a:solidFill>
                  <a:schemeClr val="accent1">
                    <a:lumMod val="60000"/>
                    <a:lumOff val="40000"/>
                  </a:schemeClr>
                </a:solidFill>
              </a:rPr>
              <a:t> </a:t>
            </a:r>
            <a:r>
              <a:rPr lang="de-CH" i="1" dirty="0" err="1">
                <a:solidFill>
                  <a:schemeClr val="accent1">
                    <a:lumMod val="60000"/>
                    <a:lumOff val="40000"/>
                  </a:schemeClr>
                </a:solidFill>
              </a:rPr>
              <a:t>Grid</a:t>
            </a:r>
            <a:r>
              <a:rPr lang="de-CH" i="1" dirty="0">
                <a:solidFill>
                  <a:schemeClr val="accent1">
                    <a:lumMod val="60000"/>
                    <a:lumOff val="40000"/>
                  </a:schemeClr>
                </a:solidFill>
              </a:rPr>
              <a:t> </a:t>
            </a:r>
            <a:r>
              <a:rPr lang="de-CH" i="1" dirty="0" err="1">
                <a:solidFill>
                  <a:schemeClr val="accent1">
                    <a:lumMod val="60000"/>
                    <a:lumOff val="40000"/>
                  </a:schemeClr>
                </a:solidFill>
              </a:rPr>
              <a:t>Downsampling</a:t>
            </a:r>
            <a:endParaRPr lang="de-CH" i="1" dirty="0">
              <a:solidFill>
                <a:schemeClr val="accent1">
                  <a:lumMod val="60000"/>
                  <a:lumOff val="40000"/>
                </a:schemeClr>
              </a:solidFill>
            </a:endParaRP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20</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nvGraphicFramePr>
        <p:xfrm>
          <a:off x="731837" y="731799"/>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7" name="Gruppieren 16">
            <a:extLst>
              <a:ext uri="{FF2B5EF4-FFF2-40B4-BE49-F238E27FC236}">
                <a16:creationId xmlns:a16="http://schemas.microsoft.com/office/drawing/2014/main" id="{A5E66AC1-ADF1-5786-97EA-8DC052EA900B}"/>
              </a:ext>
            </a:extLst>
          </p:cNvPr>
          <p:cNvGrpSpPr/>
          <p:nvPr/>
        </p:nvGrpSpPr>
        <p:grpSpPr>
          <a:xfrm>
            <a:off x="2343291" y="1127535"/>
            <a:ext cx="978165" cy="359567"/>
            <a:chOff x="2315366" y="1134096"/>
            <a:chExt cx="978165" cy="359567"/>
          </a:xfrm>
        </p:grpSpPr>
        <p:sp>
          <p:nvSpPr>
            <p:cNvPr id="18" name="Textfeld 17">
              <a:extLst>
                <a:ext uri="{FF2B5EF4-FFF2-40B4-BE49-F238E27FC236}">
                  <a16:creationId xmlns:a16="http://schemas.microsoft.com/office/drawing/2014/main" id="{1B78EB58-562C-99F0-A81F-AB615F2136A4}"/>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Point Cloud</a:t>
              </a:r>
            </a:p>
          </p:txBody>
        </p:sp>
        <p:sp>
          <p:nvSpPr>
            <p:cNvPr id="19" name="Gleichschenkliges Dreieck 18">
              <a:extLst>
                <a:ext uri="{FF2B5EF4-FFF2-40B4-BE49-F238E27FC236}">
                  <a16:creationId xmlns:a16="http://schemas.microsoft.com/office/drawing/2014/main" id="{036B5CB1-4470-5FDF-A41B-D22ADB243470}"/>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20" name="Gruppieren 19">
            <a:extLst>
              <a:ext uri="{FF2B5EF4-FFF2-40B4-BE49-F238E27FC236}">
                <a16:creationId xmlns:a16="http://schemas.microsoft.com/office/drawing/2014/main" id="{F697FE96-5ABF-612F-01F4-8751D2611760}"/>
              </a:ext>
            </a:extLst>
          </p:cNvPr>
          <p:cNvGrpSpPr/>
          <p:nvPr/>
        </p:nvGrpSpPr>
        <p:grpSpPr>
          <a:xfrm>
            <a:off x="4375291" y="1127535"/>
            <a:ext cx="978165" cy="359567"/>
            <a:chOff x="2315366" y="1134096"/>
            <a:chExt cx="978165" cy="359567"/>
          </a:xfrm>
        </p:grpSpPr>
        <p:sp>
          <p:nvSpPr>
            <p:cNvPr id="21" name="Textfeld 20">
              <a:extLst>
                <a:ext uri="{FF2B5EF4-FFF2-40B4-BE49-F238E27FC236}">
                  <a16:creationId xmlns:a16="http://schemas.microsoft.com/office/drawing/2014/main" id="{20FBD38E-7C05-CF8B-6467-9F72757C435D}"/>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Point Cloud</a:t>
              </a:r>
            </a:p>
          </p:txBody>
        </p:sp>
        <p:sp>
          <p:nvSpPr>
            <p:cNvPr id="22" name="Gleichschenkliges Dreieck 21">
              <a:extLst>
                <a:ext uri="{FF2B5EF4-FFF2-40B4-BE49-F238E27FC236}">
                  <a16:creationId xmlns:a16="http://schemas.microsoft.com/office/drawing/2014/main" id="{11D8D161-9E09-A246-A209-EA2D95965CD1}"/>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sp>
        <p:nvSpPr>
          <p:cNvPr id="9" name="Titel 5">
            <a:extLst>
              <a:ext uri="{FF2B5EF4-FFF2-40B4-BE49-F238E27FC236}">
                <a16:creationId xmlns:a16="http://schemas.microsoft.com/office/drawing/2014/main" id="{D89C5435-6DE0-FC6D-BBDE-14EADE7B00C2}"/>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Design and Development</a:t>
            </a:r>
            <a:endParaRPr lang="de-CH" b="0" dirty="0"/>
          </a:p>
        </p:txBody>
      </p:sp>
      <p:pic>
        <p:nvPicPr>
          <p:cNvPr id="1026" name="Picture 2" descr="Generiertes Bild">
            <a:extLst>
              <a:ext uri="{FF2B5EF4-FFF2-40B4-BE49-F238E27FC236}">
                <a16:creationId xmlns:a16="http://schemas.microsoft.com/office/drawing/2014/main" id="{5B9E9534-C38B-53B3-9FCD-59BE4A8903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7414" y="2586748"/>
            <a:ext cx="4713317" cy="314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91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Grafik 56">
            <a:extLst>
              <a:ext uri="{FF2B5EF4-FFF2-40B4-BE49-F238E27FC236}">
                <a16:creationId xmlns:a16="http://schemas.microsoft.com/office/drawing/2014/main" id="{C337AC5B-83CA-ADC7-2D12-7D3823FFF4F7}"/>
              </a:ext>
            </a:extLst>
          </p:cNvPr>
          <p:cNvPicPr>
            <a:picLocks noChangeAspect="1"/>
          </p:cNvPicPr>
          <p:nvPr/>
        </p:nvPicPr>
        <p:blipFill>
          <a:blip r:embed="rId3"/>
          <a:srcRect l="7392"/>
          <a:stretch/>
        </p:blipFill>
        <p:spPr>
          <a:xfrm>
            <a:off x="9964537" y="2937035"/>
            <a:ext cx="2174664" cy="705673"/>
          </a:xfrm>
          <a:prstGeom prst="rect">
            <a:avLst/>
          </a:prstGeom>
        </p:spPr>
      </p:pic>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7" y="1634476"/>
            <a:ext cx="10728325" cy="3960000"/>
          </a:xfrm>
        </p:spPr>
        <p:txBody>
          <a:bodyPr/>
          <a:lstStyle/>
          <a:p>
            <a:pPr marL="0" indent="0">
              <a:buNone/>
            </a:pPr>
            <a:r>
              <a:rPr lang="de-CH" b="1" dirty="0" err="1"/>
              <a:t>Geometric</a:t>
            </a:r>
            <a:r>
              <a:rPr lang="de-CH" b="1" dirty="0"/>
              <a:t> Reconstruction: </a:t>
            </a:r>
            <a:r>
              <a:rPr lang="de-CH" dirty="0"/>
              <a:t>Extract </a:t>
            </a:r>
            <a:r>
              <a:rPr lang="de-CH" dirty="0" err="1"/>
              <a:t>building</a:t>
            </a:r>
            <a:r>
              <a:rPr lang="de-CH" dirty="0"/>
              <a:t> </a:t>
            </a:r>
            <a:r>
              <a:rPr lang="de-CH" dirty="0" err="1">
                <a:sym typeface="Wingdings" panose="05000000000000000000" pitchFamily="2" charset="2"/>
              </a:rPr>
              <a:t>surfaces</a:t>
            </a:r>
            <a:endParaRPr lang="de-CH" dirty="0"/>
          </a:p>
          <a:p>
            <a:pPr marL="0" indent="0">
              <a:buNone/>
            </a:pPr>
            <a:r>
              <a:rPr lang="de-CH" dirty="0" err="1"/>
              <a:t>Example</a:t>
            </a:r>
            <a:r>
              <a:rPr lang="de-CH" dirty="0"/>
              <a:t>: </a:t>
            </a:r>
            <a:r>
              <a:rPr lang="de-CH" b="1" dirty="0" err="1"/>
              <a:t>PolyFit</a:t>
            </a:r>
            <a:r>
              <a:rPr lang="de-CH" b="1" dirty="0"/>
              <a:t> </a:t>
            </a:r>
            <a:r>
              <a:rPr lang="de-CH" dirty="0" err="1"/>
              <a:t>by</a:t>
            </a:r>
            <a:r>
              <a:rPr lang="de-CH" dirty="0"/>
              <a:t> Nan &amp; Wonka (2017)</a:t>
            </a:r>
          </a:p>
          <a:p>
            <a:pPr marL="342900" indent="-342900">
              <a:buFont typeface="+mj-lt"/>
              <a:buAutoNum type="arabicPeriod"/>
            </a:pPr>
            <a:r>
              <a:rPr lang="de-CH" b="1" dirty="0" err="1"/>
              <a:t>Candidate</a:t>
            </a:r>
            <a:r>
              <a:rPr lang="de-CH" b="1" dirty="0"/>
              <a:t> Face Generation: </a:t>
            </a:r>
            <a:r>
              <a:rPr lang="en-US" dirty="0"/>
              <a:t>Generate many planar faces</a:t>
            </a:r>
            <a:br>
              <a:rPr lang="en-US" dirty="0"/>
            </a:br>
            <a:r>
              <a:rPr lang="en-US" i="1" dirty="0">
                <a:solidFill>
                  <a:schemeClr val="accent1">
                    <a:lumMod val="60000"/>
                    <a:lumOff val="40000"/>
                  </a:schemeClr>
                </a:solidFill>
              </a:rPr>
              <a:t>RANSAC</a:t>
            </a:r>
          </a:p>
          <a:p>
            <a:pPr marL="342900" indent="-342900">
              <a:buFont typeface="+mj-lt"/>
              <a:buAutoNum type="arabicPeriod"/>
            </a:pPr>
            <a:r>
              <a:rPr lang="de-CH" b="1" dirty="0"/>
              <a:t>Face </a:t>
            </a:r>
            <a:r>
              <a:rPr lang="de-CH" b="1" dirty="0" err="1"/>
              <a:t>Selection</a:t>
            </a:r>
            <a:r>
              <a:rPr lang="de-CH" b="1" dirty="0"/>
              <a:t>: </a:t>
            </a:r>
            <a:r>
              <a:rPr lang="de-CH" dirty="0"/>
              <a:t>Select optimal </a:t>
            </a:r>
            <a:r>
              <a:rPr lang="de-CH" dirty="0" err="1"/>
              <a:t>faces</a:t>
            </a:r>
            <a:br>
              <a:rPr lang="de-CH" dirty="0"/>
            </a:br>
            <a:r>
              <a:rPr lang="de-CH" i="1" dirty="0" err="1">
                <a:solidFill>
                  <a:schemeClr val="accent1">
                    <a:lumMod val="60000"/>
                    <a:lumOff val="40000"/>
                  </a:schemeClr>
                </a:solidFill>
              </a:rPr>
              <a:t>Optimization</a:t>
            </a:r>
            <a:r>
              <a:rPr lang="de-CH" i="1" dirty="0">
                <a:solidFill>
                  <a:schemeClr val="accent1">
                    <a:lumMod val="60000"/>
                    <a:lumOff val="40000"/>
                  </a:schemeClr>
                </a:solidFill>
              </a:rPr>
              <a:t> Problem (Integer Linear </a:t>
            </a:r>
            <a:r>
              <a:rPr lang="de-CH" i="1" dirty="0" err="1">
                <a:solidFill>
                  <a:schemeClr val="accent1">
                    <a:lumMod val="60000"/>
                    <a:lumOff val="40000"/>
                  </a:schemeClr>
                </a:solidFill>
              </a:rPr>
              <a:t>Programming</a:t>
            </a:r>
            <a:r>
              <a:rPr lang="de-CH" i="1" dirty="0">
                <a:solidFill>
                  <a:schemeClr val="accent1">
                    <a:lumMod val="60000"/>
                    <a:lumOff val="40000"/>
                  </a:schemeClr>
                </a:solidFill>
              </a:rPr>
              <a:t>)</a:t>
            </a: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21</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extLst>
              <p:ext uri="{D42A27DB-BD31-4B8C-83A1-F6EECF244321}">
                <p14:modId xmlns:p14="http://schemas.microsoft.com/office/powerpoint/2010/main" val="2439921828"/>
              </p:ext>
            </p:extLst>
          </p:nvPr>
        </p:nvGraphicFramePr>
        <p:xfrm>
          <a:off x="731837" y="731799"/>
          <a:ext cx="10864953" cy="3992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0" name="Grafik 39">
            <a:extLst>
              <a:ext uri="{FF2B5EF4-FFF2-40B4-BE49-F238E27FC236}">
                <a16:creationId xmlns:a16="http://schemas.microsoft.com/office/drawing/2014/main" id="{7C7D54EB-50EA-AC9A-4DC9-5403C2828E18}"/>
              </a:ext>
            </a:extLst>
          </p:cNvPr>
          <p:cNvPicPr>
            <a:picLocks noChangeAspect="1"/>
          </p:cNvPicPr>
          <p:nvPr/>
        </p:nvPicPr>
        <p:blipFill>
          <a:blip r:embed="rId9"/>
          <a:stretch>
            <a:fillRect/>
          </a:stretch>
        </p:blipFill>
        <p:spPr>
          <a:xfrm>
            <a:off x="791368" y="3821856"/>
            <a:ext cx="9999399" cy="2392755"/>
          </a:xfrm>
          <a:prstGeom prst="rect">
            <a:avLst/>
          </a:prstGeom>
        </p:spPr>
      </p:pic>
      <p:pic>
        <p:nvPicPr>
          <p:cNvPr id="43" name="Grafik 42">
            <a:extLst>
              <a:ext uri="{FF2B5EF4-FFF2-40B4-BE49-F238E27FC236}">
                <a16:creationId xmlns:a16="http://schemas.microsoft.com/office/drawing/2014/main" id="{24DEFE2F-F3FF-3079-536C-615D03204C1A}"/>
              </a:ext>
            </a:extLst>
          </p:cNvPr>
          <p:cNvPicPr>
            <a:picLocks noChangeAspect="1"/>
          </p:cNvPicPr>
          <p:nvPr/>
        </p:nvPicPr>
        <p:blipFill>
          <a:blip r:embed="rId10"/>
          <a:stretch>
            <a:fillRect/>
          </a:stretch>
        </p:blipFill>
        <p:spPr>
          <a:xfrm>
            <a:off x="6714066" y="2864620"/>
            <a:ext cx="3262940" cy="1011370"/>
          </a:xfrm>
          <a:prstGeom prst="rect">
            <a:avLst/>
          </a:prstGeom>
        </p:spPr>
      </p:pic>
      <p:sp>
        <p:nvSpPr>
          <p:cNvPr id="61" name="Fußzeilenplatzhalter 3">
            <a:extLst>
              <a:ext uri="{FF2B5EF4-FFF2-40B4-BE49-F238E27FC236}">
                <a16:creationId xmlns:a16="http://schemas.microsoft.com/office/drawing/2014/main" id="{A4EF38BB-652A-8AE3-B189-C1D716D2BCFB}"/>
              </a:ext>
            </a:extLst>
          </p:cNvPr>
          <p:cNvSpPr>
            <a:spLocks noGrp="1"/>
          </p:cNvSpPr>
          <p:nvPr>
            <p:ph type="ftr" sz="quarter" idx="11"/>
          </p:nvPr>
        </p:nvSpPr>
        <p:spPr>
          <a:xfrm>
            <a:off x="2523314" y="6522444"/>
            <a:ext cx="5400000" cy="216000"/>
          </a:xfrm>
        </p:spPr>
        <p:txBody>
          <a:bodyPr/>
          <a:lstStyle/>
          <a:p>
            <a:r>
              <a:rPr lang="de-DE" dirty="0"/>
              <a:t>Institute </a:t>
            </a:r>
            <a:r>
              <a:rPr lang="de-DE" dirty="0" err="1"/>
              <a:t>for</a:t>
            </a:r>
            <a:r>
              <a:rPr lang="de-DE" dirty="0"/>
              <a:t> Construction and Infrastructure Management</a:t>
            </a:r>
            <a:endParaRPr lang="de-CH" dirty="0"/>
          </a:p>
        </p:txBody>
      </p:sp>
      <p:grpSp>
        <p:nvGrpSpPr>
          <p:cNvPr id="63" name="Gruppieren 62">
            <a:extLst>
              <a:ext uri="{FF2B5EF4-FFF2-40B4-BE49-F238E27FC236}">
                <a16:creationId xmlns:a16="http://schemas.microsoft.com/office/drawing/2014/main" id="{2EF8F5F0-1EC2-DAF9-BB98-871F4AA61506}"/>
              </a:ext>
            </a:extLst>
          </p:cNvPr>
          <p:cNvGrpSpPr/>
          <p:nvPr/>
        </p:nvGrpSpPr>
        <p:grpSpPr>
          <a:xfrm>
            <a:off x="4417625" y="1127535"/>
            <a:ext cx="978165" cy="359567"/>
            <a:chOff x="2315366" y="1134096"/>
            <a:chExt cx="978165" cy="359567"/>
          </a:xfrm>
        </p:grpSpPr>
        <p:sp>
          <p:nvSpPr>
            <p:cNvPr id="64" name="Textfeld 63">
              <a:extLst>
                <a:ext uri="{FF2B5EF4-FFF2-40B4-BE49-F238E27FC236}">
                  <a16:creationId xmlns:a16="http://schemas.microsoft.com/office/drawing/2014/main" id="{B703E211-ECAE-C096-E289-1655188901CB}"/>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Point Cloud</a:t>
              </a:r>
            </a:p>
          </p:txBody>
        </p:sp>
        <p:sp>
          <p:nvSpPr>
            <p:cNvPr id="65" name="Gleichschenkliges Dreieck 64">
              <a:extLst>
                <a:ext uri="{FF2B5EF4-FFF2-40B4-BE49-F238E27FC236}">
                  <a16:creationId xmlns:a16="http://schemas.microsoft.com/office/drawing/2014/main" id="{95E6943E-49A8-E5E0-1691-9F35E844869F}"/>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66" name="Gruppieren 65">
            <a:extLst>
              <a:ext uri="{FF2B5EF4-FFF2-40B4-BE49-F238E27FC236}">
                <a16:creationId xmlns:a16="http://schemas.microsoft.com/office/drawing/2014/main" id="{4000186E-44CA-45C0-89C8-3295DAF7A9CC}"/>
              </a:ext>
            </a:extLst>
          </p:cNvPr>
          <p:cNvGrpSpPr/>
          <p:nvPr/>
        </p:nvGrpSpPr>
        <p:grpSpPr>
          <a:xfrm>
            <a:off x="6449625" y="1127535"/>
            <a:ext cx="978165" cy="359567"/>
            <a:chOff x="2315366" y="1134096"/>
            <a:chExt cx="978165" cy="359567"/>
          </a:xfrm>
        </p:grpSpPr>
        <p:sp>
          <p:nvSpPr>
            <p:cNvPr id="67" name="Textfeld 66">
              <a:extLst>
                <a:ext uri="{FF2B5EF4-FFF2-40B4-BE49-F238E27FC236}">
                  <a16:creationId xmlns:a16="http://schemas.microsoft.com/office/drawing/2014/main" id="{A5982FCA-B169-21A9-C5FA-8397F41EEC9E}"/>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Geometry</a:t>
              </a:r>
            </a:p>
          </p:txBody>
        </p:sp>
        <p:sp>
          <p:nvSpPr>
            <p:cNvPr id="68" name="Gleichschenkliges Dreieck 67">
              <a:extLst>
                <a:ext uri="{FF2B5EF4-FFF2-40B4-BE49-F238E27FC236}">
                  <a16:creationId xmlns:a16="http://schemas.microsoft.com/office/drawing/2014/main" id="{1DF95A7A-5109-A145-7394-1FCB7DD3AD3F}"/>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sp>
        <p:nvSpPr>
          <p:cNvPr id="8" name="Titel 5">
            <a:extLst>
              <a:ext uri="{FF2B5EF4-FFF2-40B4-BE49-F238E27FC236}">
                <a16:creationId xmlns:a16="http://schemas.microsoft.com/office/drawing/2014/main" id="{4CE4B28D-EADA-548E-A64F-1DDDD8A34BF3}"/>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Design and Development</a:t>
            </a:r>
            <a:endParaRPr lang="de-CH" b="0" dirty="0"/>
          </a:p>
        </p:txBody>
      </p:sp>
      <p:pic>
        <p:nvPicPr>
          <p:cNvPr id="4" name="Grafik 3" descr="Ein Bild, das Text, Schrift, Grafiken, Logo enthält.&#10;&#10;KI-generierte Inhalte können fehlerhaft sein.">
            <a:extLst>
              <a:ext uri="{FF2B5EF4-FFF2-40B4-BE49-F238E27FC236}">
                <a16:creationId xmlns:a16="http://schemas.microsoft.com/office/drawing/2014/main" id="{9D5A9351-5236-372A-E95B-F75C47168A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1092" y="1902775"/>
            <a:ext cx="911479" cy="519289"/>
          </a:xfrm>
          <a:prstGeom prst="rect">
            <a:avLst/>
          </a:prstGeom>
        </p:spPr>
      </p:pic>
    </p:spTree>
    <p:extLst>
      <p:ext uri="{BB962C8B-B14F-4D97-AF65-F5344CB8AC3E}">
        <p14:creationId xmlns:p14="http://schemas.microsoft.com/office/powerpoint/2010/main" val="3266971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7" y="1634476"/>
            <a:ext cx="9055629" cy="3960000"/>
          </a:xfrm>
        </p:spPr>
        <p:txBody>
          <a:bodyPr/>
          <a:lstStyle/>
          <a:p>
            <a:pPr marL="0" indent="0">
              <a:buNone/>
            </a:pPr>
            <a:r>
              <a:rPr lang="en-US" b="1" dirty="0"/>
              <a:t>Semantic Segmentation: </a:t>
            </a:r>
            <a:r>
              <a:rPr lang="en-US" dirty="0"/>
              <a:t>Classify building elements</a:t>
            </a:r>
          </a:p>
          <a:p>
            <a:pPr marL="0" indent="0">
              <a:buNone/>
            </a:pPr>
            <a:endParaRPr lang="en-US" b="1" dirty="0"/>
          </a:p>
          <a:p>
            <a:pPr marL="342900" indent="-342900">
              <a:buFont typeface="+mj-lt"/>
              <a:buAutoNum type="arabicPeriod"/>
            </a:pPr>
            <a:r>
              <a:rPr lang="de-CH" b="1" dirty="0"/>
              <a:t>Feature </a:t>
            </a:r>
            <a:r>
              <a:rPr lang="de-CH" b="1" dirty="0" err="1"/>
              <a:t>Extraction</a:t>
            </a:r>
            <a:r>
              <a:rPr lang="de-CH" b="1" dirty="0"/>
              <a:t>: </a:t>
            </a:r>
            <a:r>
              <a:rPr lang="en-US" dirty="0"/>
              <a:t>Select useful information from data</a:t>
            </a:r>
            <a:br>
              <a:rPr lang="en-US" dirty="0"/>
            </a:br>
            <a:r>
              <a:rPr lang="en-US" i="1" dirty="0">
                <a:solidFill>
                  <a:schemeClr val="accent1">
                    <a:lumMod val="60000"/>
                    <a:lumOff val="40000"/>
                  </a:schemeClr>
                </a:solidFill>
              </a:rPr>
              <a:t>Normal Vector</a:t>
            </a:r>
            <a:br>
              <a:rPr lang="en-US" i="1" dirty="0">
                <a:solidFill>
                  <a:schemeClr val="accent1">
                    <a:lumMod val="60000"/>
                    <a:lumOff val="40000"/>
                  </a:schemeClr>
                </a:solidFill>
              </a:rPr>
            </a:br>
            <a:endParaRPr lang="en-US" i="1" dirty="0">
              <a:solidFill>
                <a:schemeClr val="accent1">
                  <a:lumMod val="60000"/>
                  <a:lumOff val="40000"/>
                </a:schemeClr>
              </a:solidFill>
            </a:endParaRPr>
          </a:p>
          <a:p>
            <a:pPr marL="342900" indent="-342900">
              <a:buFont typeface="+mj-lt"/>
              <a:buAutoNum type="arabicPeriod"/>
            </a:pPr>
            <a:endParaRPr lang="en-US" b="1" i="1" dirty="0">
              <a:solidFill>
                <a:schemeClr val="accent1">
                  <a:lumMod val="60000"/>
                  <a:lumOff val="40000"/>
                </a:schemeClr>
              </a:solidFill>
            </a:endParaRPr>
          </a:p>
          <a:p>
            <a:pPr marL="342900" indent="-342900">
              <a:buFont typeface="+mj-lt"/>
              <a:buAutoNum type="arabicPeriod"/>
            </a:pPr>
            <a:endParaRPr lang="de-CH" b="1" dirty="0"/>
          </a:p>
          <a:p>
            <a:pPr marL="342900" indent="-342900">
              <a:buFont typeface="+mj-lt"/>
              <a:buAutoNum type="arabicPeriod"/>
            </a:pPr>
            <a:r>
              <a:rPr lang="de-CH" b="1" dirty="0"/>
              <a:t>Classification: </a:t>
            </a:r>
            <a:r>
              <a:rPr lang="de-CH" dirty="0"/>
              <a:t>Label </a:t>
            </a:r>
            <a:r>
              <a:rPr lang="de-CH" dirty="0" err="1"/>
              <a:t>features</a:t>
            </a:r>
            <a:br>
              <a:rPr lang="de-CH" dirty="0"/>
            </a:br>
            <a:r>
              <a:rPr lang="de-CH" i="1" dirty="0">
                <a:solidFill>
                  <a:schemeClr val="accent1">
                    <a:lumMod val="60000"/>
                    <a:lumOff val="40000"/>
                  </a:schemeClr>
                </a:solidFill>
              </a:rPr>
              <a:t>Rule </a:t>
            </a:r>
            <a:r>
              <a:rPr lang="de-CH" i="1" dirty="0" err="1">
                <a:solidFill>
                  <a:schemeClr val="accent1">
                    <a:lumMod val="60000"/>
                    <a:lumOff val="40000"/>
                  </a:schemeClr>
                </a:solidFill>
              </a:rPr>
              <a:t>Based</a:t>
            </a:r>
            <a:r>
              <a:rPr lang="de-CH" i="1" dirty="0">
                <a:solidFill>
                  <a:schemeClr val="accent1">
                    <a:lumMod val="60000"/>
                    <a:lumOff val="40000"/>
                  </a:schemeClr>
                </a:solidFill>
              </a:rPr>
              <a:t> Classification</a:t>
            </a:r>
            <a:br>
              <a:rPr lang="de-CH" i="1" dirty="0">
                <a:solidFill>
                  <a:schemeClr val="accent1">
                    <a:lumMod val="60000"/>
                    <a:lumOff val="40000"/>
                  </a:schemeClr>
                </a:solidFill>
              </a:rPr>
            </a:br>
            <a:br>
              <a:rPr lang="de-CH" i="1" dirty="0">
                <a:solidFill>
                  <a:schemeClr val="accent1">
                    <a:lumMod val="60000"/>
                    <a:lumOff val="40000"/>
                  </a:schemeClr>
                </a:solidFill>
              </a:rPr>
            </a:br>
            <a:endParaRPr lang="de-CH" i="1" dirty="0">
              <a:solidFill>
                <a:schemeClr val="accent1">
                  <a:lumMod val="60000"/>
                  <a:lumOff val="40000"/>
                </a:schemeClr>
              </a:solidFill>
            </a:endParaRP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a:xfrm>
            <a:off x="2510614" y="6522444"/>
            <a:ext cx="5400000" cy="216000"/>
          </a:xfrm>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22</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extLst>
              <p:ext uri="{D42A27DB-BD31-4B8C-83A1-F6EECF244321}">
                <p14:modId xmlns:p14="http://schemas.microsoft.com/office/powerpoint/2010/main" val="304350710"/>
              </p:ext>
            </p:extLst>
          </p:nvPr>
        </p:nvGraphicFramePr>
        <p:xfrm>
          <a:off x="731837" y="731799"/>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uppieren 26">
            <a:extLst>
              <a:ext uri="{FF2B5EF4-FFF2-40B4-BE49-F238E27FC236}">
                <a16:creationId xmlns:a16="http://schemas.microsoft.com/office/drawing/2014/main" id="{CF2A0068-42A5-07F4-6C89-189D9C912C17}"/>
              </a:ext>
            </a:extLst>
          </p:cNvPr>
          <p:cNvGrpSpPr/>
          <p:nvPr/>
        </p:nvGrpSpPr>
        <p:grpSpPr>
          <a:xfrm>
            <a:off x="7734286" y="2278293"/>
            <a:ext cx="2424440" cy="1519513"/>
            <a:chOff x="5245422" y="4022102"/>
            <a:chExt cx="2424440" cy="1519513"/>
          </a:xfrm>
        </p:grpSpPr>
        <p:pic>
          <p:nvPicPr>
            <p:cNvPr id="24" name="Picture 7" descr="Hochgeladenes Bild">
              <a:extLst>
                <a:ext uri="{FF2B5EF4-FFF2-40B4-BE49-F238E27FC236}">
                  <a16:creationId xmlns:a16="http://schemas.microsoft.com/office/drawing/2014/main" id="{FF452149-7481-D31B-EDB7-E4B5B6A4EE6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983"/>
            <a:stretch/>
          </p:blipFill>
          <p:spPr bwMode="auto">
            <a:xfrm>
              <a:off x="5245422" y="4022102"/>
              <a:ext cx="2424440" cy="151951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Gerade Verbindung mit Pfeil 20">
              <a:extLst>
                <a:ext uri="{FF2B5EF4-FFF2-40B4-BE49-F238E27FC236}">
                  <a16:creationId xmlns:a16="http://schemas.microsoft.com/office/drawing/2014/main" id="{2C65010A-DD59-3068-2FB6-FB4A19438D38}"/>
                </a:ext>
              </a:extLst>
            </p:cNvPr>
            <p:cNvCxnSpPr>
              <a:cxnSpLocks/>
            </p:cNvCxnSpPr>
            <p:nvPr/>
          </p:nvCxnSpPr>
          <p:spPr>
            <a:xfrm flipV="1">
              <a:off x="5624260" y="4102100"/>
              <a:ext cx="0" cy="9534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31" name="Grafik 30">
            <a:extLst>
              <a:ext uri="{FF2B5EF4-FFF2-40B4-BE49-F238E27FC236}">
                <a16:creationId xmlns:a16="http://schemas.microsoft.com/office/drawing/2014/main" id="{112A59F2-C0B4-59DC-5892-703DB44ECD06}"/>
              </a:ext>
            </a:extLst>
          </p:cNvPr>
          <p:cNvPicPr>
            <a:picLocks noChangeAspect="1"/>
          </p:cNvPicPr>
          <p:nvPr/>
        </p:nvPicPr>
        <p:blipFill>
          <a:blip r:embed="rId9"/>
          <a:stretch>
            <a:fillRect/>
          </a:stretch>
        </p:blipFill>
        <p:spPr>
          <a:xfrm>
            <a:off x="777000" y="3031411"/>
            <a:ext cx="5661783" cy="800322"/>
          </a:xfrm>
          <a:prstGeom prst="rect">
            <a:avLst/>
          </a:prstGeom>
        </p:spPr>
      </p:pic>
      <p:pic>
        <p:nvPicPr>
          <p:cNvPr id="34" name="Grafik 33">
            <a:extLst>
              <a:ext uri="{FF2B5EF4-FFF2-40B4-BE49-F238E27FC236}">
                <a16:creationId xmlns:a16="http://schemas.microsoft.com/office/drawing/2014/main" id="{9C79D367-CD19-A56F-AAC4-FB59CE624362}"/>
              </a:ext>
            </a:extLst>
          </p:cNvPr>
          <p:cNvPicPr>
            <a:picLocks noChangeAspect="1"/>
          </p:cNvPicPr>
          <p:nvPr/>
        </p:nvPicPr>
        <p:blipFill>
          <a:blip r:embed="rId10"/>
          <a:stretch>
            <a:fillRect/>
          </a:stretch>
        </p:blipFill>
        <p:spPr>
          <a:xfrm>
            <a:off x="7930997" y="2052761"/>
            <a:ext cx="364253" cy="305330"/>
          </a:xfrm>
          <a:prstGeom prst="rect">
            <a:avLst/>
          </a:prstGeom>
        </p:spPr>
      </p:pic>
      <p:pic>
        <p:nvPicPr>
          <p:cNvPr id="36" name="Grafik 35">
            <a:extLst>
              <a:ext uri="{FF2B5EF4-FFF2-40B4-BE49-F238E27FC236}">
                <a16:creationId xmlns:a16="http://schemas.microsoft.com/office/drawing/2014/main" id="{8DEFF43A-6887-3856-47F7-E6D28E4269F7}"/>
              </a:ext>
            </a:extLst>
          </p:cNvPr>
          <p:cNvPicPr>
            <a:picLocks noChangeAspect="1"/>
          </p:cNvPicPr>
          <p:nvPr/>
        </p:nvPicPr>
        <p:blipFill>
          <a:blip r:embed="rId11"/>
          <a:stretch>
            <a:fillRect/>
          </a:stretch>
        </p:blipFill>
        <p:spPr>
          <a:xfrm>
            <a:off x="846344" y="4785820"/>
            <a:ext cx="4967866" cy="1123600"/>
          </a:xfrm>
          <a:prstGeom prst="rect">
            <a:avLst/>
          </a:prstGeom>
        </p:spPr>
      </p:pic>
      <p:grpSp>
        <p:nvGrpSpPr>
          <p:cNvPr id="47" name="Gruppieren 46">
            <a:extLst>
              <a:ext uri="{FF2B5EF4-FFF2-40B4-BE49-F238E27FC236}">
                <a16:creationId xmlns:a16="http://schemas.microsoft.com/office/drawing/2014/main" id="{C2E97411-EDE9-942F-C3E5-0849FC14E805}"/>
              </a:ext>
            </a:extLst>
          </p:cNvPr>
          <p:cNvGrpSpPr/>
          <p:nvPr/>
        </p:nvGrpSpPr>
        <p:grpSpPr>
          <a:xfrm>
            <a:off x="7886686" y="4064633"/>
            <a:ext cx="2424440" cy="1694593"/>
            <a:chOff x="5245422" y="3847022"/>
            <a:chExt cx="2424440" cy="1694593"/>
          </a:xfrm>
        </p:grpSpPr>
        <p:pic>
          <p:nvPicPr>
            <p:cNvPr id="48" name="Picture 7" descr="Hochgeladenes Bild">
              <a:extLst>
                <a:ext uri="{FF2B5EF4-FFF2-40B4-BE49-F238E27FC236}">
                  <a16:creationId xmlns:a16="http://schemas.microsoft.com/office/drawing/2014/main" id="{86B2ACBB-FC37-BC8A-F665-B2CC3592914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983"/>
            <a:stretch/>
          </p:blipFill>
          <p:spPr bwMode="auto">
            <a:xfrm>
              <a:off x="5245422" y="4022102"/>
              <a:ext cx="2424440" cy="1519513"/>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Gerade Verbindung mit Pfeil 48">
              <a:extLst>
                <a:ext uri="{FF2B5EF4-FFF2-40B4-BE49-F238E27FC236}">
                  <a16:creationId xmlns:a16="http://schemas.microsoft.com/office/drawing/2014/main" id="{965CBD4E-C098-E257-49CA-19C11629F5A2}"/>
                </a:ext>
              </a:extLst>
            </p:cNvPr>
            <p:cNvCxnSpPr>
              <a:cxnSpLocks/>
            </p:cNvCxnSpPr>
            <p:nvPr/>
          </p:nvCxnSpPr>
          <p:spPr>
            <a:xfrm>
              <a:off x="6736448" y="4939942"/>
              <a:ext cx="410934" cy="3997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Gerade Verbindung mit Pfeil 49">
              <a:extLst>
                <a:ext uri="{FF2B5EF4-FFF2-40B4-BE49-F238E27FC236}">
                  <a16:creationId xmlns:a16="http://schemas.microsoft.com/office/drawing/2014/main" id="{5478B735-B70D-7679-EF0C-33BBF26F3FAF}"/>
                </a:ext>
              </a:extLst>
            </p:cNvPr>
            <p:cNvCxnSpPr>
              <a:cxnSpLocks/>
            </p:cNvCxnSpPr>
            <p:nvPr/>
          </p:nvCxnSpPr>
          <p:spPr>
            <a:xfrm flipV="1">
              <a:off x="5624260" y="4102100"/>
              <a:ext cx="0" cy="9534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Gerade Verbindung mit Pfeil 50">
              <a:extLst>
                <a:ext uri="{FF2B5EF4-FFF2-40B4-BE49-F238E27FC236}">
                  <a16:creationId xmlns:a16="http://schemas.microsoft.com/office/drawing/2014/main" id="{ED21255F-6685-F12C-775D-007F909B1D6D}"/>
                </a:ext>
              </a:extLst>
            </p:cNvPr>
            <p:cNvCxnSpPr>
              <a:cxnSpLocks/>
            </p:cNvCxnSpPr>
            <p:nvPr/>
          </p:nvCxnSpPr>
          <p:spPr>
            <a:xfrm flipH="1" flipV="1">
              <a:off x="6704062" y="3847022"/>
              <a:ext cx="665489" cy="510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53" name="Grafik 52">
            <a:extLst>
              <a:ext uri="{FF2B5EF4-FFF2-40B4-BE49-F238E27FC236}">
                <a16:creationId xmlns:a16="http://schemas.microsoft.com/office/drawing/2014/main" id="{BF3EC2E0-0C39-C9B1-BED5-91C8C1E31F13}"/>
              </a:ext>
            </a:extLst>
          </p:cNvPr>
          <p:cNvPicPr>
            <a:picLocks noChangeAspect="1"/>
          </p:cNvPicPr>
          <p:nvPr/>
        </p:nvPicPr>
        <p:blipFill>
          <a:blip r:embed="rId12"/>
          <a:stretch>
            <a:fillRect/>
          </a:stretch>
        </p:blipFill>
        <p:spPr>
          <a:xfrm>
            <a:off x="9767629" y="5564578"/>
            <a:ext cx="410934" cy="279275"/>
          </a:xfrm>
          <a:prstGeom prst="rect">
            <a:avLst/>
          </a:prstGeom>
        </p:spPr>
      </p:pic>
      <p:pic>
        <p:nvPicPr>
          <p:cNvPr id="56" name="Grafik 55">
            <a:extLst>
              <a:ext uri="{FF2B5EF4-FFF2-40B4-BE49-F238E27FC236}">
                <a16:creationId xmlns:a16="http://schemas.microsoft.com/office/drawing/2014/main" id="{832C9F44-0918-B576-7D25-D38F2847A21B}"/>
              </a:ext>
            </a:extLst>
          </p:cNvPr>
          <p:cNvPicPr>
            <a:picLocks noChangeAspect="1"/>
          </p:cNvPicPr>
          <p:nvPr/>
        </p:nvPicPr>
        <p:blipFill>
          <a:blip r:embed="rId13"/>
          <a:stretch>
            <a:fillRect/>
          </a:stretch>
        </p:blipFill>
        <p:spPr>
          <a:xfrm>
            <a:off x="7824463" y="4080297"/>
            <a:ext cx="882121" cy="189314"/>
          </a:xfrm>
          <a:prstGeom prst="rect">
            <a:avLst/>
          </a:prstGeom>
        </p:spPr>
      </p:pic>
      <p:pic>
        <p:nvPicPr>
          <p:cNvPr id="58" name="Grafik 57">
            <a:extLst>
              <a:ext uri="{FF2B5EF4-FFF2-40B4-BE49-F238E27FC236}">
                <a16:creationId xmlns:a16="http://schemas.microsoft.com/office/drawing/2014/main" id="{F58BEA45-1102-1E07-7489-44CEE476B425}"/>
              </a:ext>
            </a:extLst>
          </p:cNvPr>
          <p:cNvPicPr>
            <a:picLocks noChangeAspect="1"/>
          </p:cNvPicPr>
          <p:nvPr/>
        </p:nvPicPr>
        <p:blipFill>
          <a:blip r:embed="rId14"/>
          <a:stretch>
            <a:fillRect/>
          </a:stretch>
        </p:blipFill>
        <p:spPr>
          <a:xfrm>
            <a:off x="8785902" y="3783347"/>
            <a:ext cx="1030672" cy="236888"/>
          </a:xfrm>
          <a:prstGeom prst="rect">
            <a:avLst/>
          </a:prstGeom>
        </p:spPr>
      </p:pic>
      <p:grpSp>
        <p:nvGrpSpPr>
          <p:cNvPr id="59" name="Gruppieren 58">
            <a:extLst>
              <a:ext uri="{FF2B5EF4-FFF2-40B4-BE49-F238E27FC236}">
                <a16:creationId xmlns:a16="http://schemas.microsoft.com/office/drawing/2014/main" id="{A520A471-102D-4460-DC7A-4715831186BC}"/>
              </a:ext>
            </a:extLst>
          </p:cNvPr>
          <p:cNvGrpSpPr/>
          <p:nvPr/>
        </p:nvGrpSpPr>
        <p:grpSpPr>
          <a:xfrm>
            <a:off x="6487725" y="1127535"/>
            <a:ext cx="978165" cy="359567"/>
            <a:chOff x="2315366" y="1134096"/>
            <a:chExt cx="978165" cy="359567"/>
          </a:xfrm>
        </p:grpSpPr>
        <p:sp>
          <p:nvSpPr>
            <p:cNvPr id="60" name="Textfeld 59">
              <a:extLst>
                <a:ext uri="{FF2B5EF4-FFF2-40B4-BE49-F238E27FC236}">
                  <a16:creationId xmlns:a16="http://schemas.microsoft.com/office/drawing/2014/main" id="{F3EAEAC8-C9F5-E3F6-7802-BFB90CB6391E}"/>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Geometry</a:t>
              </a:r>
            </a:p>
          </p:txBody>
        </p:sp>
        <p:sp>
          <p:nvSpPr>
            <p:cNvPr id="61" name="Gleichschenkliges Dreieck 60">
              <a:extLst>
                <a:ext uri="{FF2B5EF4-FFF2-40B4-BE49-F238E27FC236}">
                  <a16:creationId xmlns:a16="http://schemas.microsoft.com/office/drawing/2014/main" id="{9C1759BE-96A0-C6BD-356E-45ACB5F2964E}"/>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62" name="Gruppieren 61">
            <a:extLst>
              <a:ext uri="{FF2B5EF4-FFF2-40B4-BE49-F238E27FC236}">
                <a16:creationId xmlns:a16="http://schemas.microsoft.com/office/drawing/2014/main" id="{C6E119BF-DFC0-1111-6DEC-AB96A97B9C28}"/>
              </a:ext>
            </a:extLst>
          </p:cNvPr>
          <p:cNvGrpSpPr/>
          <p:nvPr/>
        </p:nvGrpSpPr>
        <p:grpSpPr>
          <a:xfrm>
            <a:off x="8519725" y="1127535"/>
            <a:ext cx="978165" cy="359567"/>
            <a:chOff x="2315366" y="1134096"/>
            <a:chExt cx="978165" cy="359567"/>
          </a:xfrm>
        </p:grpSpPr>
        <p:sp>
          <p:nvSpPr>
            <p:cNvPr id="63" name="Textfeld 62">
              <a:extLst>
                <a:ext uri="{FF2B5EF4-FFF2-40B4-BE49-F238E27FC236}">
                  <a16:creationId xmlns:a16="http://schemas.microsoft.com/office/drawing/2014/main" id="{5C179521-44B1-FB78-200A-2F84913DC989}"/>
                </a:ext>
              </a:extLst>
            </p:cNvPr>
            <p:cNvSpPr txBox="1"/>
            <p:nvPr/>
          </p:nvSpPr>
          <p:spPr>
            <a:xfrm>
              <a:off x="2315366" y="1232053"/>
              <a:ext cx="978165" cy="261610"/>
            </a:xfrm>
            <a:prstGeom prst="rect">
              <a:avLst/>
            </a:prstGeom>
            <a:noFill/>
          </p:spPr>
          <p:txBody>
            <a:bodyPr wrap="square" rtlCol="0">
              <a:spAutoFit/>
            </a:bodyPr>
            <a:lstStyle/>
            <a:p>
              <a:pPr algn="ctr"/>
              <a:r>
                <a:rPr lang="de-CH" sz="1100" i="1" dirty="0" err="1"/>
                <a:t>Semantic</a:t>
              </a:r>
              <a:endParaRPr lang="de-CH" sz="1100" i="1" dirty="0"/>
            </a:p>
          </p:txBody>
        </p:sp>
        <p:sp>
          <p:nvSpPr>
            <p:cNvPr id="64" name="Gleichschenkliges Dreieck 63">
              <a:extLst>
                <a:ext uri="{FF2B5EF4-FFF2-40B4-BE49-F238E27FC236}">
                  <a16:creationId xmlns:a16="http://schemas.microsoft.com/office/drawing/2014/main" id="{EDEA82E0-DCCF-1C4E-DC0D-25863D1A21DA}"/>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sp>
        <p:nvSpPr>
          <p:cNvPr id="9" name="Titel 5">
            <a:extLst>
              <a:ext uri="{FF2B5EF4-FFF2-40B4-BE49-F238E27FC236}">
                <a16:creationId xmlns:a16="http://schemas.microsoft.com/office/drawing/2014/main" id="{681E24AC-E376-6B23-C01D-4CBED847744F}"/>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Design and Development</a:t>
            </a:r>
            <a:endParaRPr lang="de-CH" b="0" dirty="0"/>
          </a:p>
        </p:txBody>
      </p:sp>
    </p:spTree>
    <p:extLst>
      <p:ext uri="{BB962C8B-B14F-4D97-AF65-F5344CB8AC3E}">
        <p14:creationId xmlns:p14="http://schemas.microsoft.com/office/powerpoint/2010/main" val="4204819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7" y="1634476"/>
            <a:ext cx="9025995" cy="3960000"/>
          </a:xfrm>
        </p:spPr>
        <p:txBody>
          <a:bodyPr/>
          <a:lstStyle/>
          <a:p>
            <a:pPr marL="0" indent="0">
              <a:buNone/>
            </a:pPr>
            <a:r>
              <a:rPr lang="de-CH" b="1" dirty="0"/>
              <a:t>Modeling: </a:t>
            </a:r>
            <a:r>
              <a:rPr lang="en-US" dirty="0"/>
              <a:t>Merge geometry and sematic into a BIM model</a:t>
            </a:r>
          </a:p>
          <a:p>
            <a:pPr marL="342900" indent="-342900">
              <a:buAutoNum type="arabicPeriod"/>
            </a:pPr>
            <a:r>
              <a:rPr lang="de-CH" b="1" dirty="0" err="1"/>
              <a:t>Automated</a:t>
            </a:r>
            <a:r>
              <a:rPr lang="de-CH" b="1" dirty="0"/>
              <a:t> Modeling: </a:t>
            </a:r>
            <a:r>
              <a:rPr lang="en-US" dirty="0"/>
              <a:t>Convert mesh into a basic IFC model</a:t>
            </a:r>
            <a:br>
              <a:rPr lang="en-US" dirty="0"/>
            </a:br>
            <a:r>
              <a:rPr lang="en-US" i="1" dirty="0" err="1">
                <a:solidFill>
                  <a:schemeClr val="accent1">
                    <a:lumMod val="60000"/>
                    <a:lumOff val="40000"/>
                  </a:schemeClr>
                </a:solidFill>
              </a:rPr>
              <a:t>i</a:t>
            </a:r>
            <a:r>
              <a:rPr lang="de-CH" i="1" dirty="0" err="1">
                <a:solidFill>
                  <a:schemeClr val="accent1">
                    <a:lumMod val="60000"/>
                    <a:lumOff val="40000"/>
                  </a:schemeClr>
                </a:solidFill>
              </a:rPr>
              <a:t>fcopenshell</a:t>
            </a:r>
            <a:br>
              <a:rPr lang="en-US" dirty="0"/>
            </a:br>
            <a:endParaRPr lang="de-CH" dirty="0"/>
          </a:p>
          <a:p>
            <a:pPr marL="342900" indent="-342900">
              <a:buAutoNum type="arabicPeriod"/>
            </a:pPr>
            <a:r>
              <a:rPr lang="de-CH" b="1" dirty="0"/>
              <a:t>Manual Modeling: </a:t>
            </a:r>
            <a:r>
              <a:rPr lang="de-CH" dirty="0"/>
              <a:t>Add </a:t>
            </a:r>
            <a:r>
              <a:rPr lang="en-US" dirty="0"/>
              <a:t>architectural elements in BIM software</a:t>
            </a:r>
            <a:br>
              <a:rPr lang="de-CH" dirty="0"/>
            </a:br>
            <a:r>
              <a:rPr lang="de-CH" i="1" dirty="0" err="1">
                <a:solidFill>
                  <a:schemeClr val="accent1">
                    <a:lumMod val="60000"/>
                    <a:lumOff val="40000"/>
                  </a:schemeClr>
                </a:solidFill>
              </a:rPr>
              <a:t>windows</a:t>
            </a:r>
            <a:r>
              <a:rPr lang="de-CH" i="1" dirty="0">
                <a:solidFill>
                  <a:schemeClr val="accent1">
                    <a:lumMod val="60000"/>
                    <a:lumOff val="40000"/>
                  </a:schemeClr>
                </a:solidFill>
              </a:rPr>
              <a:t>, </a:t>
            </a:r>
            <a:r>
              <a:rPr lang="de-CH" i="1" dirty="0" err="1">
                <a:solidFill>
                  <a:schemeClr val="accent1">
                    <a:lumMod val="60000"/>
                    <a:lumOff val="40000"/>
                  </a:schemeClr>
                </a:solidFill>
              </a:rPr>
              <a:t>doors</a:t>
            </a:r>
            <a:r>
              <a:rPr lang="de-CH" i="1" dirty="0">
                <a:solidFill>
                  <a:schemeClr val="accent1">
                    <a:lumMod val="60000"/>
                    <a:lumOff val="40000"/>
                  </a:schemeClr>
                </a:solidFill>
              </a:rPr>
              <a:t>, </a:t>
            </a:r>
            <a:r>
              <a:rPr lang="de-CH" i="1" dirty="0" err="1">
                <a:solidFill>
                  <a:schemeClr val="accent1">
                    <a:lumMod val="60000"/>
                    <a:lumOff val="40000"/>
                  </a:schemeClr>
                </a:solidFill>
              </a:rPr>
              <a:t>balconies</a:t>
            </a:r>
            <a:r>
              <a:rPr lang="de-CH" i="1" dirty="0">
                <a:solidFill>
                  <a:schemeClr val="accent1">
                    <a:lumMod val="60000"/>
                    <a:lumOff val="40000"/>
                  </a:schemeClr>
                </a:solidFill>
              </a:rPr>
              <a:t>, </a:t>
            </a:r>
            <a:r>
              <a:rPr lang="de-CH" i="1" dirty="0" err="1">
                <a:solidFill>
                  <a:schemeClr val="accent1">
                    <a:lumMod val="60000"/>
                    <a:lumOff val="40000"/>
                  </a:schemeClr>
                </a:solidFill>
              </a:rPr>
              <a:t>roof</a:t>
            </a:r>
            <a:r>
              <a:rPr lang="de-CH" i="1" dirty="0">
                <a:solidFill>
                  <a:schemeClr val="accent1">
                    <a:lumMod val="60000"/>
                    <a:lumOff val="40000"/>
                  </a:schemeClr>
                </a:solidFill>
              </a:rPr>
              <a:t> </a:t>
            </a:r>
            <a:r>
              <a:rPr lang="de-CH" i="1" dirty="0" err="1">
                <a:solidFill>
                  <a:schemeClr val="accent1">
                    <a:lumMod val="60000"/>
                    <a:lumOff val="40000"/>
                  </a:schemeClr>
                </a:solidFill>
              </a:rPr>
              <a:t>structures</a:t>
            </a:r>
            <a:r>
              <a:rPr lang="de-CH" i="1" dirty="0">
                <a:solidFill>
                  <a:schemeClr val="accent1">
                    <a:lumMod val="60000"/>
                    <a:lumOff val="40000"/>
                  </a:schemeClr>
                </a:solidFill>
              </a:rPr>
              <a:t>, </a:t>
            </a:r>
            <a:r>
              <a:rPr lang="de-CH" i="1" dirty="0" err="1">
                <a:solidFill>
                  <a:schemeClr val="accent1">
                    <a:lumMod val="60000"/>
                    <a:lumOff val="40000"/>
                  </a:schemeClr>
                </a:solidFill>
              </a:rPr>
              <a:t>topography</a:t>
            </a:r>
            <a:r>
              <a:rPr lang="de-CH" i="1" dirty="0">
                <a:solidFill>
                  <a:schemeClr val="accent1">
                    <a:lumMod val="60000"/>
                    <a:lumOff val="40000"/>
                  </a:schemeClr>
                </a:solidFill>
              </a:rPr>
              <a:t>, </a:t>
            </a:r>
            <a:r>
              <a:rPr lang="de-CH" i="1" dirty="0" err="1">
                <a:solidFill>
                  <a:schemeClr val="accent1">
                    <a:lumMod val="60000"/>
                    <a:lumOff val="40000"/>
                  </a:schemeClr>
                </a:solidFill>
              </a:rPr>
              <a:t>radio</a:t>
            </a:r>
            <a:r>
              <a:rPr lang="de-CH" i="1" dirty="0">
                <a:solidFill>
                  <a:schemeClr val="accent1">
                    <a:lumMod val="60000"/>
                    <a:lumOff val="40000"/>
                  </a:schemeClr>
                </a:solidFill>
              </a:rPr>
              <a:t> </a:t>
            </a:r>
            <a:r>
              <a:rPr lang="de-CH" i="1" dirty="0" err="1">
                <a:solidFill>
                  <a:schemeClr val="accent1">
                    <a:lumMod val="60000"/>
                    <a:lumOff val="40000"/>
                  </a:schemeClr>
                </a:solidFill>
              </a:rPr>
              <a:t>site</a:t>
            </a:r>
            <a:r>
              <a:rPr lang="de-CH" i="1" dirty="0">
                <a:solidFill>
                  <a:schemeClr val="accent1">
                    <a:lumMod val="60000"/>
                    <a:lumOff val="40000"/>
                  </a:schemeClr>
                </a:solidFill>
              </a:rPr>
              <a:t> </a:t>
            </a:r>
            <a:r>
              <a:rPr lang="de-CH" i="1" dirty="0" err="1">
                <a:solidFill>
                  <a:schemeClr val="accent1">
                    <a:lumMod val="60000"/>
                    <a:lumOff val="40000"/>
                  </a:schemeClr>
                </a:solidFill>
              </a:rPr>
              <a:t>components</a:t>
            </a:r>
            <a:r>
              <a:rPr lang="de-CH" i="1" dirty="0">
                <a:solidFill>
                  <a:schemeClr val="accent1">
                    <a:lumMod val="60000"/>
                    <a:lumOff val="40000"/>
                  </a:schemeClr>
                </a:solidFill>
              </a:rPr>
              <a:t>, …</a:t>
            </a:r>
            <a:br>
              <a:rPr lang="de-CH" dirty="0"/>
            </a:br>
            <a:endParaRPr lang="de-CH" dirty="0"/>
          </a:p>
          <a:p>
            <a:pPr marL="342900" indent="-342900">
              <a:buAutoNum type="arabicPeriod"/>
            </a:pPr>
            <a:r>
              <a:rPr lang="de-CH" b="1" dirty="0"/>
              <a:t>Drawing Generation: </a:t>
            </a:r>
            <a:r>
              <a:rPr lang="de-CH" dirty="0"/>
              <a:t>Derivate and </a:t>
            </a:r>
            <a:r>
              <a:rPr lang="de-CH" dirty="0" err="1"/>
              <a:t>dimension</a:t>
            </a:r>
            <a:r>
              <a:rPr lang="de-CH" dirty="0"/>
              <a:t> 2D </a:t>
            </a:r>
            <a:r>
              <a:rPr lang="de-CH" dirty="0" err="1"/>
              <a:t>drawings</a:t>
            </a:r>
            <a:br>
              <a:rPr lang="en-US" b="1" dirty="0"/>
            </a:br>
            <a:r>
              <a:rPr lang="en-US" i="1" dirty="0">
                <a:solidFill>
                  <a:schemeClr val="accent1">
                    <a:lumMod val="60000"/>
                    <a:lumOff val="40000"/>
                  </a:schemeClr>
                </a:solidFill>
              </a:rPr>
              <a:t>plan view, front elevation, side elevation</a:t>
            </a:r>
            <a:endParaRPr lang="de-CH" i="1" dirty="0">
              <a:solidFill>
                <a:schemeClr val="accent1">
                  <a:lumMod val="60000"/>
                  <a:lumOff val="40000"/>
                </a:schemeClr>
              </a:solidFill>
            </a:endParaRP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23</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extLst>
              <p:ext uri="{D42A27DB-BD31-4B8C-83A1-F6EECF244321}">
                <p14:modId xmlns:p14="http://schemas.microsoft.com/office/powerpoint/2010/main" val="3692471278"/>
              </p:ext>
            </p:extLst>
          </p:nvPr>
        </p:nvGraphicFramePr>
        <p:xfrm>
          <a:off x="731837" y="731799"/>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uppieren 7">
            <a:extLst>
              <a:ext uri="{FF2B5EF4-FFF2-40B4-BE49-F238E27FC236}">
                <a16:creationId xmlns:a16="http://schemas.microsoft.com/office/drawing/2014/main" id="{122D6B21-86D4-3ECF-C641-400DC6A3F658}"/>
              </a:ext>
            </a:extLst>
          </p:cNvPr>
          <p:cNvGrpSpPr/>
          <p:nvPr/>
        </p:nvGrpSpPr>
        <p:grpSpPr>
          <a:xfrm>
            <a:off x="8532425" y="1127535"/>
            <a:ext cx="978165" cy="528844"/>
            <a:chOff x="2315366" y="1134096"/>
            <a:chExt cx="978165" cy="528844"/>
          </a:xfrm>
        </p:grpSpPr>
        <p:sp>
          <p:nvSpPr>
            <p:cNvPr id="9" name="Textfeld 8">
              <a:extLst>
                <a:ext uri="{FF2B5EF4-FFF2-40B4-BE49-F238E27FC236}">
                  <a16:creationId xmlns:a16="http://schemas.microsoft.com/office/drawing/2014/main" id="{0AA18F06-5660-A73E-D2A6-16D6177F7ECD}"/>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Geometry</a:t>
              </a:r>
            </a:p>
            <a:p>
              <a:pPr algn="ctr"/>
              <a:r>
                <a:rPr lang="de-CH" sz="1100" i="1" dirty="0" err="1"/>
                <a:t>Semantic</a:t>
              </a:r>
              <a:endParaRPr lang="de-CH" sz="1100" i="1" dirty="0"/>
            </a:p>
          </p:txBody>
        </p:sp>
        <p:sp>
          <p:nvSpPr>
            <p:cNvPr id="10" name="Gleichschenkliges Dreieck 9">
              <a:extLst>
                <a:ext uri="{FF2B5EF4-FFF2-40B4-BE49-F238E27FC236}">
                  <a16:creationId xmlns:a16="http://schemas.microsoft.com/office/drawing/2014/main" id="{D10A013F-C33C-462E-7457-C70701333838}"/>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11" name="Gruppieren 10">
            <a:extLst>
              <a:ext uri="{FF2B5EF4-FFF2-40B4-BE49-F238E27FC236}">
                <a16:creationId xmlns:a16="http://schemas.microsoft.com/office/drawing/2014/main" id="{077D48D9-4D1F-8030-7112-13C495B1C35E}"/>
              </a:ext>
            </a:extLst>
          </p:cNvPr>
          <p:cNvGrpSpPr/>
          <p:nvPr/>
        </p:nvGrpSpPr>
        <p:grpSpPr>
          <a:xfrm>
            <a:off x="10898736" y="1127535"/>
            <a:ext cx="978165" cy="359567"/>
            <a:chOff x="2315366" y="1134096"/>
            <a:chExt cx="978165" cy="359567"/>
          </a:xfrm>
        </p:grpSpPr>
        <p:sp>
          <p:nvSpPr>
            <p:cNvPr id="13" name="Textfeld 12">
              <a:extLst>
                <a:ext uri="{FF2B5EF4-FFF2-40B4-BE49-F238E27FC236}">
                  <a16:creationId xmlns:a16="http://schemas.microsoft.com/office/drawing/2014/main" id="{16BAAF99-728C-E1D0-E78C-825EB44A1CC4}"/>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BIM Model</a:t>
              </a:r>
            </a:p>
          </p:txBody>
        </p:sp>
        <p:sp>
          <p:nvSpPr>
            <p:cNvPr id="14" name="Gleichschenkliges Dreieck 13">
              <a:extLst>
                <a:ext uri="{FF2B5EF4-FFF2-40B4-BE49-F238E27FC236}">
                  <a16:creationId xmlns:a16="http://schemas.microsoft.com/office/drawing/2014/main" id="{2931A574-7EA2-4C78-DC4D-4017739F6C0F}"/>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15" name="Gruppieren 14">
            <a:extLst>
              <a:ext uri="{FF2B5EF4-FFF2-40B4-BE49-F238E27FC236}">
                <a16:creationId xmlns:a16="http://schemas.microsoft.com/office/drawing/2014/main" id="{A136F2C6-2657-2CE1-1EBB-6CB2526617FE}"/>
              </a:ext>
            </a:extLst>
          </p:cNvPr>
          <p:cNvGrpSpPr/>
          <p:nvPr/>
        </p:nvGrpSpPr>
        <p:grpSpPr>
          <a:xfrm rot="16200000">
            <a:off x="11303553" y="752927"/>
            <a:ext cx="978165" cy="359571"/>
            <a:chOff x="2315367" y="1134096"/>
            <a:chExt cx="978165" cy="359571"/>
          </a:xfrm>
        </p:grpSpPr>
        <p:sp>
          <p:nvSpPr>
            <p:cNvPr id="16" name="Textfeld 15">
              <a:extLst>
                <a:ext uri="{FF2B5EF4-FFF2-40B4-BE49-F238E27FC236}">
                  <a16:creationId xmlns:a16="http://schemas.microsoft.com/office/drawing/2014/main" id="{C598B391-1B54-5699-EFCB-AD2B1ECB795D}"/>
                </a:ext>
              </a:extLst>
            </p:cNvPr>
            <p:cNvSpPr txBox="1"/>
            <p:nvPr/>
          </p:nvSpPr>
          <p:spPr>
            <a:xfrm>
              <a:off x="2315367" y="1232057"/>
              <a:ext cx="978165" cy="261610"/>
            </a:xfrm>
            <a:prstGeom prst="rect">
              <a:avLst/>
            </a:prstGeom>
            <a:noFill/>
          </p:spPr>
          <p:txBody>
            <a:bodyPr wrap="square" rtlCol="0">
              <a:spAutoFit/>
            </a:bodyPr>
            <a:lstStyle/>
            <a:p>
              <a:pPr algn="ctr"/>
              <a:r>
                <a:rPr lang="de-CH" sz="1100" i="1" dirty="0" err="1"/>
                <a:t>Drawings</a:t>
              </a:r>
              <a:endParaRPr lang="de-CH" sz="1100" i="1" dirty="0"/>
            </a:p>
          </p:txBody>
        </p:sp>
        <p:sp>
          <p:nvSpPr>
            <p:cNvPr id="17" name="Gleichschenkliges Dreieck 16">
              <a:extLst>
                <a:ext uri="{FF2B5EF4-FFF2-40B4-BE49-F238E27FC236}">
                  <a16:creationId xmlns:a16="http://schemas.microsoft.com/office/drawing/2014/main" id="{70032AB8-E173-DD83-24D3-572F9A56AE5B}"/>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sp>
        <p:nvSpPr>
          <p:cNvPr id="19" name="Titel 5">
            <a:extLst>
              <a:ext uri="{FF2B5EF4-FFF2-40B4-BE49-F238E27FC236}">
                <a16:creationId xmlns:a16="http://schemas.microsoft.com/office/drawing/2014/main" id="{152C8928-6F8D-3C24-CD66-41E45E9D8C3E}"/>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Design and Development</a:t>
            </a:r>
            <a:endParaRPr lang="de-CH" b="0" dirty="0"/>
          </a:p>
        </p:txBody>
      </p:sp>
    </p:spTree>
    <p:extLst>
      <p:ext uri="{BB962C8B-B14F-4D97-AF65-F5344CB8AC3E}">
        <p14:creationId xmlns:p14="http://schemas.microsoft.com/office/powerpoint/2010/main" val="3671372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24</a:t>
            </a:fld>
            <a:endParaRPr lang="de-CH" noProof="0"/>
          </a:p>
        </p:txBody>
      </p:sp>
      <p:sp>
        <p:nvSpPr>
          <p:cNvPr id="32" name="Inhaltsplatzhalter 6">
            <a:extLst>
              <a:ext uri="{FF2B5EF4-FFF2-40B4-BE49-F238E27FC236}">
                <a16:creationId xmlns:a16="http://schemas.microsoft.com/office/drawing/2014/main" id="{1CC3CDD1-1A2B-02FB-4DE0-BF55BFCAEB29}"/>
              </a:ext>
            </a:extLst>
          </p:cNvPr>
          <p:cNvSpPr>
            <a:spLocks noGrp="1"/>
          </p:cNvSpPr>
          <p:nvPr>
            <p:ph idx="1"/>
          </p:nvPr>
        </p:nvSpPr>
        <p:spPr>
          <a:xfrm>
            <a:off x="731838" y="1634476"/>
            <a:ext cx="6329362" cy="3960000"/>
          </a:xfrm>
        </p:spPr>
        <p:txBody>
          <a:bodyPr/>
          <a:lstStyle/>
          <a:p>
            <a:pPr marL="0" indent="0">
              <a:buNone/>
            </a:pPr>
            <a:r>
              <a:rPr lang="en-US" dirty="0"/>
              <a:t>Applying the developed framework to a real-world project.</a:t>
            </a:r>
            <a:endParaRPr lang="en-US" b="1" dirty="0"/>
          </a:p>
        </p:txBody>
      </p:sp>
      <p:grpSp>
        <p:nvGrpSpPr>
          <p:cNvPr id="2" name="Gruppieren 1">
            <a:extLst>
              <a:ext uri="{FF2B5EF4-FFF2-40B4-BE49-F238E27FC236}">
                <a16:creationId xmlns:a16="http://schemas.microsoft.com/office/drawing/2014/main" id="{88A5D86E-D3DE-7B9A-65E5-2AA454B77698}"/>
              </a:ext>
            </a:extLst>
          </p:cNvPr>
          <p:cNvGrpSpPr/>
          <p:nvPr/>
        </p:nvGrpSpPr>
        <p:grpSpPr>
          <a:xfrm>
            <a:off x="5395704" y="2190518"/>
            <a:ext cx="4188285" cy="3450644"/>
            <a:chOff x="629720" y="2190518"/>
            <a:chExt cx="4188285" cy="3450644"/>
          </a:xfrm>
        </p:grpSpPr>
        <p:pic>
          <p:nvPicPr>
            <p:cNvPr id="26" name="Grafik 25">
              <a:extLst>
                <a:ext uri="{FF2B5EF4-FFF2-40B4-BE49-F238E27FC236}">
                  <a16:creationId xmlns:a16="http://schemas.microsoft.com/office/drawing/2014/main" id="{4FE17D30-9289-4A40-7D97-5514CEA7F54C}"/>
                </a:ext>
              </a:extLst>
            </p:cNvPr>
            <p:cNvPicPr>
              <a:picLocks noChangeAspect="1"/>
            </p:cNvPicPr>
            <p:nvPr/>
          </p:nvPicPr>
          <p:blipFill>
            <a:blip r:embed="rId3"/>
            <a:stretch>
              <a:fillRect/>
            </a:stretch>
          </p:blipFill>
          <p:spPr>
            <a:xfrm>
              <a:off x="731837" y="2190518"/>
              <a:ext cx="4086168" cy="3173645"/>
            </a:xfrm>
            <a:prstGeom prst="rect">
              <a:avLst/>
            </a:prstGeom>
          </p:spPr>
        </p:pic>
        <p:sp>
          <p:nvSpPr>
            <p:cNvPr id="33" name="Textfeld 32">
              <a:extLst>
                <a:ext uri="{FF2B5EF4-FFF2-40B4-BE49-F238E27FC236}">
                  <a16:creationId xmlns:a16="http://schemas.microsoft.com/office/drawing/2014/main" id="{E5B8C0B2-2CCD-BBA5-ECFD-05903590CF83}"/>
                </a:ext>
              </a:extLst>
            </p:cNvPr>
            <p:cNvSpPr txBox="1"/>
            <p:nvPr/>
          </p:nvSpPr>
          <p:spPr>
            <a:xfrm>
              <a:off x="629720" y="5364163"/>
              <a:ext cx="751943" cy="276999"/>
            </a:xfrm>
            <a:prstGeom prst="rect">
              <a:avLst/>
            </a:prstGeom>
            <a:noFill/>
          </p:spPr>
          <p:txBody>
            <a:bodyPr wrap="square">
              <a:spAutoFit/>
            </a:bodyPr>
            <a:lstStyle/>
            <a:p>
              <a:r>
                <a:rPr lang="en-US" sz="1200" dirty="0"/>
                <a:t>Site</a:t>
              </a:r>
              <a:endParaRPr lang="de-CH" sz="1200" dirty="0"/>
            </a:p>
          </p:txBody>
        </p:sp>
      </p:grpSp>
      <p:grpSp>
        <p:nvGrpSpPr>
          <p:cNvPr id="6" name="Gruppieren 5">
            <a:extLst>
              <a:ext uri="{FF2B5EF4-FFF2-40B4-BE49-F238E27FC236}">
                <a16:creationId xmlns:a16="http://schemas.microsoft.com/office/drawing/2014/main" id="{C2E907F8-758D-53F4-99F4-3382DB8A525B}"/>
              </a:ext>
            </a:extLst>
          </p:cNvPr>
          <p:cNvGrpSpPr/>
          <p:nvPr/>
        </p:nvGrpSpPr>
        <p:grpSpPr>
          <a:xfrm>
            <a:off x="563735" y="2190518"/>
            <a:ext cx="4776039" cy="3453418"/>
            <a:chOff x="5276752" y="2190518"/>
            <a:chExt cx="4776039" cy="3453418"/>
          </a:xfrm>
        </p:grpSpPr>
        <p:pic>
          <p:nvPicPr>
            <p:cNvPr id="23" name="Grafik 22">
              <a:extLst>
                <a:ext uri="{FF2B5EF4-FFF2-40B4-BE49-F238E27FC236}">
                  <a16:creationId xmlns:a16="http://schemas.microsoft.com/office/drawing/2014/main" id="{CE6E6B6D-67F8-3316-5677-1C0B9905D5CE}"/>
                </a:ext>
              </a:extLst>
            </p:cNvPr>
            <p:cNvPicPr>
              <a:picLocks noChangeAspect="1"/>
            </p:cNvPicPr>
            <p:nvPr/>
          </p:nvPicPr>
          <p:blipFill>
            <a:blip r:embed="rId4"/>
            <a:stretch>
              <a:fillRect/>
            </a:stretch>
          </p:blipFill>
          <p:spPr>
            <a:xfrm>
              <a:off x="5388925" y="2190518"/>
              <a:ext cx="4663866" cy="3173645"/>
            </a:xfrm>
            <a:prstGeom prst="rect">
              <a:avLst/>
            </a:prstGeom>
          </p:spPr>
        </p:pic>
        <p:sp>
          <p:nvSpPr>
            <p:cNvPr id="34" name="Textfeld 33">
              <a:extLst>
                <a:ext uri="{FF2B5EF4-FFF2-40B4-BE49-F238E27FC236}">
                  <a16:creationId xmlns:a16="http://schemas.microsoft.com/office/drawing/2014/main" id="{9D258E87-4D19-8AA8-A415-7C65D858D08C}"/>
                </a:ext>
              </a:extLst>
            </p:cNvPr>
            <p:cNvSpPr txBox="1"/>
            <p:nvPr/>
          </p:nvSpPr>
          <p:spPr>
            <a:xfrm>
              <a:off x="5276752" y="5366937"/>
              <a:ext cx="1638494" cy="276999"/>
            </a:xfrm>
            <a:prstGeom prst="rect">
              <a:avLst/>
            </a:prstGeom>
            <a:noFill/>
          </p:spPr>
          <p:txBody>
            <a:bodyPr wrap="square">
              <a:spAutoFit/>
            </a:bodyPr>
            <a:lstStyle/>
            <a:p>
              <a:r>
                <a:rPr lang="en-US" sz="1200" dirty="0"/>
                <a:t>Provided point cloud</a:t>
              </a:r>
              <a:endParaRPr lang="de-CH" sz="1200" dirty="0"/>
            </a:p>
          </p:txBody>
        </p:sp>
      </p:grpSp>
      <p:sp>
        <p:nvSpPr>
          <p:cNvPr id="8" name="Titel 5">
            <a:extLst>
              <a:ext uri="{FF2B5EF4-FFF2-40B4-BE49-F238E27FC236}">
                <a16:creationId xmlns:a16="http://schemas.microsoft.com/office/drawing/2014/main" id="{61C01522-DA5B-4524-ED68-6B5091435445}"/>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2888425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25</a:t>
            </a:fld>
            <a:endParaRPr lang="de-CH" noProof="0"/>
          </a:p>
        </p:txBody>
      </p:sp>
      <p:grpSp>
        <p:nvGrpSpPr>
          <p:cNvPr id="51" name="Gruppieren 50">
            <a:extLst>
              <a:ext uri="{FF2B5EF4-FFF2-40B4-BE49-F238E27FC236}">
                <a16:creationId xmlns:a16="http://schemas.microsoft.com/office/drawing/2014/main" id="{A3B539DC-5FE5-02B1-D9E2-D56CCC5E5653}"/>
              </a:ext>
            </a:extLst>
          </p:cNvPr>
          <p:cNvGrpSpPr/>
          <p:nvPr/>
        </p:nvGrpSpPr>
        <p:grpSpPr>
          <a:xfrm>
            <a:off x="613650" y="2397760"/>
            <a:ext cx="3524686" cy="2609004"/>
            <a:chOff x="613650" y="2397760"/>
            <a:chExt cx="3524686" cy="2609004"/>
          </a:xfrm>
        </p:grpSpPr>
        <p:pic>
          <p:nvPicPr>
            <p:cNvPr id="29" name="Grafik 28">
              <a:extLst>
                <a:ext uri="{FF2B5EF4-FFF2-40B4-BE49-F238E27FC236}">
                  <a16:creationId xmlns:a16="http://schemas.microsoft.com/office/drawing/2014/main" id="{E8F95338-2975-0A59-883E-CDDC710B0D2C}"/>
                </a:ext>
              </a:extLst>
            </p:cNvPr>
            <p:cNvPicPr>
              <a:picLocks noChangeAspect="1"/>
            </p:cNvPicPr>
            <p:nvPr/>
          </p:nvPicPr>
          <p:blipFill>
            <a:blip r:embed="rId3"/>
            <a:stretch>
              <a:fillRect/>
            </a:stretch>
          </p:blipFill>
          <p:spPr>
            <a:xfrm>
              <a:off x="613650" y="2769402"/>
              <a:ext cx="3524686" cy="2237362"/>
            </a:xfrm>
            <a:prstGeom prst="rect">
              <a:avLst/>
            </a:prstGeom>
          </p:spPr>
        </p:pic>
        <p:cxnSp>
          <p:nvCxnSpPr>
            <p:cNvPr id="32" name="Gerade Verbindung mit Pfeil 31">
              <a:extLst>
                <a:ext uri="{FF2B5EF4-FFF2-40B4-BE49-F238E27FC236}">
                  <a16:creationId xmlns:a16="http://schemas.microsoft.com/office/drawing/2014/main" id="{4AFCF1BC-8663-1D81-D416-802EC37C31F0}"/>
                </a:ext>
              </a:extLst>
            </p:cNvPr>
            <p:cNvCxnSpPr>
              <a:cxnSpLocks/>
            </p:cNvCxnSpPr>
            <p:nvPr/>
          </p:nvCxnSpPr>
          <p:spPr>
            <a:xfrm>
              <a:off x="2523313"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3" name="Gruppieren 52">
            <a:extLst>
              <a:ext uri="{FF2B5EF4-FFF2-40B4-BE49-F238E27FC236}">
                <a16:creationId xmlns:a16="http://schemas.microsoft.com/office/drawing/2014/main" id="{CD3B45B2-1B2C-8868-5F3C-414A1C7A8C27}"/>
              </a:ext>
            </a:extLst>
          </p:cNvPr>
          <p:cNvGrpSpPr/>
          <p:nvPr/>
        </p:nvGrpSpPr>
        <p:grpSpPr>
          <a:xfrm>
            <a:off x="4252682" y="2397760"/>
            <a:ext cx="2599516" cy="1960880"/>
            <a:chOff x="4252682" y="2397760"/>
            <a:chExt cx="2599516" cy="1960880"/>
          </a:xfrm>
        </p:grpSpPr>
        <p:pic>
          <p:nvPicPr>
            <p:cNvPr id="30" name="Grafik 29">
              <a:extLst>
                <a:ext uri="{FF2B5EF4-FFF2-40B4-BE49-F238E27FC236}">
                  <a16:creationId xmlns:a16="http://schemas.microsoft.com/office/drawing/2014/main" id="{10565D37-C89A-DA5D-7760-4CB2699D83AB}"/>
                </a:ext>
              </a:extLst>
            </p:cNvPr>
            <p:cNvPicPr>
              <a:picLocks noChangeAspect="1"/>
            </p:cNvPicPr>
            <p:nvPr/>
          </p:nvPicPr>
          <p:blipFill>
            <a:blip r:embed="rId4"/>
            <a:stretch>
              <a:fillRect/>
            </a:stretch>
          </p:blipFill>
          <p:spPr>
            <a:xfrm>
              <a:off x="4252682" y="2769401"/>
              <a:ext cx="2599516" cy="1589239"/>
            </a:xfrm>
            <a:prstGeom prst="rect">
              <a:avLst/>
            </a:prstGeom>
          </p:spPr>
        </p:pic>
        <p:cxnSp>
          <p:nvCxnSpPr>
            <p:cNvPr id="34" name="Gerade Verbindung mit Pfeil 33">
              <a:extLst>
                <a:ext uri="{FF2B5EF4-FFF2-40B4-BE49-F238E27FC236}">
                  <a16:creationId xmlns:a16="http://schemas.microsoft.com/office/drawing/2014/main" id="{CC943DBC-7BC0-4D3D-F3F7-1B98C1D35B94}"/>
                </a:ext>
              </a:extLst>
            </p:cNvPr>
            <p:cNvCxnSpPr>
              <a:cxnSpLocks/>
            </p:cNvCxnSpPr>
            <p:nvPr/>
          </p:nvCxnSpPr>
          <p:spPr>
            <a:xfrm>
              <a:off x="555244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4" name="Gruppieren 53">
            <a:extLst>
              <a:ext uri="{FF2B5EF4-FFF2-40B4-BE49-F238E27FC236}">
                <a16:creationId xmlns:a16="http://schemas.microsoft.com/office/drawing/2014/main" id="{1D299638-8B93-81D0-C00A-F1CD5E6F9E7F}"/>
              </a:ext>
            </a:extLst>
          </p:cNvPr>
          <p:cNvGrpSpPr/>
          <p:nvPr/>
        </p:nvGrpSpPr>
        <p:grpSpPr>
          <a:xfrm>
            <a:off x="4138336" y="2397760"/>
            <a:ext cx="3110824" cy="3871560"/>
            <a:chOff x="4138336" y="2397760"/>
            <a:chExt cx="3110824" cy="3871560"/>
          </a:xfrm>
        </p:grpSpPr>
        <p:pic>
          <p:nvPicPr>
            <p:cNvPr id="28" name="Picture 5">
              <a:extLst>
                <a:ext uri="{FF2B5EF4-FFF2-40B4-BE49-F238E27FC236}">
                  <a16:creationId xmlns:a16="http://schemas.microsoft.com/office/drawing/2014/main" id="{2884D693-5F2A-61E2-F876-65F1D7DADA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336" y="4588486"/>
              <a:ext cx="3110824" cy="168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Gerade Verbindung mit Pfeil 34">
              <a:extLst>
                <a:ext uri="{FF2B5EF4-FFF2-40B4-BE49-F238E27FC236}">
                  <a16:creationId xmlns:a16="http://schemas.microsoft.com/office/drawing/2014/main" id="{7E71B73B-AF39-E5F8-4217-C28F59CB81BC}"/>
                </a:ext>
              </a:extLst>
            </p:cNvPr>
            <p:cNvCxnSpPr>
              <a:cxnSpLocks/>
            </p:cNvCxnSpPr>
            <p:nvPr/>
          </p:nvCxnSpPr>
          <p:spPr>
            <a:xfrm>
              <a:off x="6974840" y="2397760"/>
              <a:ext cx="0" cy="205740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31" name="Grafik 30">
            <a:extLst>
              <a:ext uri="{FF2B5EF4-FFF2-40B4-BE49-F238E27FC236}">
                <a16:creationId xmlns:a16="http://schemas.microsoft.com/office/drawing/2014/main" id="{0CF8F27D-127C-AE74-993C-47AC560F43BE}"/>
              </a:ext>
            </a:extLst>
          </p:cNvPr>
          <p:cNvPicPr>
            <a:picLocks noChangeAspect="1"/>
          </p:cNvPicPr>
          <p:nvPr/>
        </p:nvPicPr>
        <p:blipFill>
          <a:blip r:embed="rId6"/>
          <a:srcRect b="11799"/>
          <a:stretch/>
        </p:blipFill>
        <p:spPr>
          <a:xfrm rot="16200000">
            <a:off x="12500664" y="-11268936"/>
            <a:ext cx="1536591" cy="25691785"/>
          </a:xfrm>
          <a:prstGeom prst="rect">
            <a:avLst/>
          </a:prstGeom>
        </p:spPr>
      </p:pic>
      <p:grpSp>
        <p:nvGrpSpPr>
          <p:cNvPr id="55" name="Gruppieren 54">
            <a:extLst>
              <a:ext uri="{FF2B5EF4-FFF2-40B4-BE49-F238E27FC236}">
                <a16:creationId xmlns:a16="http://schemas.microsoft.com/office/drawing/2014/main" id="{A327A980-9749-7509-B31A-505030E3A7DD}"/>
              </a:ext>
            </a:extLst>
          </p:cNvPr>
          <p:cNvGrpSpPr/>
          <p:nvPr/>
        </p:nvGrpSpPr>
        <p:grpSpPr>
          <a:xfrm>
            <a:off x="7604720" y="2397760"/>
            <a:ext cx="1717120" cy="3928049"/>
            <a:chOff x="7604720" y="2397760"/>
            <a:chExt cx="1717120" cy="3928049"/>
          </a:xfrm>
        </p:grpSpPr>
        <p:cxnSp>
          <p:nvCxnSpPr>
            <p:cNvPr id="49" name="Gerade Verbindung mit Pfeil 48">
              <a:extLst>
                <a:ext uri="{FF2B5EF4-FFF2-40B4-BE49-F238E27FC236}">
                  <a16:creationId xmlns:a16="http://schemas.microsoft.com/office/drawing/2014/main" id="{C20191BF-7996-8772-A9E5-D49208823DA0}"/>
                </a:ext>
              </a:extLst>
            </p:cNvPr>
            <p:cNvCxnSpPr>
              <a:cxnSpLocks/>
            </p:cNvCxnSpPr>
            <p:nvPr/>
          </p:nvCxnSpPr>
          <p:spPr>
            <a:xfrm>
              <a:off x="848868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3" name="Grafik 42">
              <a:extLst>
                <a:ext uri="{FF2B5EF4-FFF2-40B4-BE49-F238E27FC236}">
                  <a16:creationId xmlns:a16="http://schemas.microsoft.com/office/drawing/2014/main" id="{9B386BF4-83D2-25B8-507A-1DA78586F46F}"/>
                </a:ext>
              </a:extLst>
            </p:cNvPr>
            <p:cNvPicPr>
              <a:picLocks noChangeAspect="1"/>
            </p:cNvPicPr>
            <p:nvPr/>
          </p:nvPicPr>
          <p:blipFill>
            <a:blip r:embed="rId7"/>
            <a:srcRect l="3004" r="2204"/>
            <a:stretch/>
          </p:blipFill>
          <p:spPr>
            <a:xfrm>
              <a:off x="7604720" y="2699686"/>
              <a:ext cx="1717120" cy="3626123"/>
            </a:xfrm>
            <a:prstGeom prst="rect">
              <a:avLst/>
            </a:prstGeom>
          </p:spPr>
        </p:pic>
      </p:grpSp>
      <p:grpSp>
        <p:nvGrpSpPr>
          <p:cNvPr id="56" name="Gruppieren 55">
            <a:extLst>
              <a:ext uri="{FF2B5EF4-FFF2-40B4-BE49-F238E27FC236}">
                <a16:creationId xmlns:a16="http://schemas.microsoft.com/office/drawing/2014/main" id="{58C6C9F9-F2E9-62EF-8F1E-76359BB209A3}"/>
              </a:ext>
            </a:extLst>
          </p:cNvPr>
          <p:cNvGrpSpPr/>
          <p:nvPr/>
        </p:nvGrpSpPr>
        <p:grpSpPr>
          <a:xfrm>
            <a:off x="9472061" y="2397760"/>
            <a:ext cx="1429582" cy="3922067"/>
            <a:chOff x="9472061" y="2397760"/>
            <a:chExt cx="1429582" cy="3922067"/>
          </a:xfrm>
        </p:grpSpPr>
        <p:cxnSp>
          <p:nvCxnSpPr>
            <p:cNvPr id="50" name="Gerade Verbindung mit Pfeil 49">
              <a:extLst>
                <a:ext uri="{FF2B5EF4-FFF2-40B4-BE49-F238E27FC236}">
                  <a16:creationId xmlns:a16="http://schemas.microsoft.com/office/drawing/2014/main" id="{F0960900-05F7-2E7C-C13F-F31ECFF94651}"/>
                </a:ext>
              </a:extLst>
            </p:cNvPr>
            <p:cNvCxnSpPr>
              <a:cxnSpLocks/>
            </p:cNvCxnSpPr>
            <p:nvPr/>
          </p:nvCxnSpPr>
          <p:spPr>
            <a:xfrm>
              <a:off x="997712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4" name="Grafik 43">
              <a:extLst>
                <a:ext uri="{FF2B5EF4-FFF2-40B4-BE49-F238E27FC236}">
                  <a16:creationId xmlns:a16="http://schemas.microsoft.com/office/drawing/2014/main" id="{F7601F1F-2C2A-6583-2253-7CA125785408}"/>
                </a:ext>
              </a:extLst>
            </p:cNvPr>
            <p:cNvPicPr>
              <a:picLocks noChangeAspect="1"/>
            </p:cNvPicPr>
            <p:nvPr/>
          </p:nvPicPr>
          <p:blipFill>
            <a:blip r:embed="rId8"/>
            <a:stretch>
              <a:fillRect/>
            </a:stretch>
          </p:blipFill>
          <p:spPr>
            <a:xfrm>
              <a:off x="9472061" y="2757506"/>
              <a:ext cx="1429582" cy="3562321"/>
            </a:xfrm>
            <a:prstGeom prst="rect">
              <a:avLst/>
            </a:prstGeom>
          </p:spPr>
        </p:pic>
      </p:grpSp>
      <p:sp>
        <p:nvSpPr>
          <p:cNvPr id="71" name="Rechteck 70">
            <a:extLst>
              <a:ext uri="{FF2B5EF4-FFF2-40B4-BE49-F238E27FC236}">
                <a16:creationId xmlns:a16="http://schemas.microsoft.com/office/drawing/2014/main" id="{F16AF9D2-DA36-6701-083A-77C56ECE4D2E}"/>
              </a:ext>
            </a:extLst>
          </p:cNvPr>
          <p:cNvSpPr/>
          <p:nvPr/>
        </p:nvSpPr>
        <p:spPr>
          <a:xfrm>
            <a:off x="0" y="0"/>
            <a:ext cx="322578"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Rechteck 71">
            <a:extLst>
              <a:ext uri="{FF2B5EF4-FFF2-40B4-BE49-F238E27FC236}">
                <a16:creationId xmlns:a16="http://schemas.microsoft.com/office/drawing/2014/main" id="{17F85E2D-D74C-2681-06AA-465F827915C6}"/>
              </a:ext>
            </a:extLst>
          </p:cNvPr>
          <p:cNvSpPr/>
          <p:nvPr/>
        </p:nvSpPr>
        <p:spPr>
          <a:xfrm>
            <a:off x="11952183" y="0"/>
            <a:ext cx="24702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Titel 5">
            <a:extLst>
              <a:ext uri="{FF2B5EF4-FFF2-40B4-BE49-F238E27FC236}">
                <a16:creationId xmlns:a16="http://schemas.microsoft.com/office/drawing/2014/main" id="{D1ABC6DB-427E-37CB-26DE-D6CD9F0307BD}"/>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182357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26</a:t>
            </a:fld>
            <a:endParaRPr lang="de-CH" noProof="0"/>
          </a:p>
        </p:txBody>
      </p:sp>
      <p:grpSp>
        <p:nvGrpSpPr>
          <p:cNvPr id="60" name="Gruppieren 59">
            <a:extLst>
              <a:ext uri="{FF2B5EF4-FFF2-40B4-BE49-F238E27FC236}">
                <a16:creationId xmlns:a16="http://schemas.microsoft.com/office/drawing/2014/main" id="{CF499FC0-963A-CF9E-A131-B0A19087ECBF}"/>
              </a:ext>
            </a:extLst>
          </p:cNvPr>
          <p:cNvGrpSpPr/>
          <p:nvPr/>
        </p:nvGrpSpPr>
        <p:grpSpPr>
          <a:xfrm>
            <a:off x="423067" y="808661"/>
            <a:ext cx="25691785" cy="5517148"/>
            <a:chOff x="423067" y="808661"/>
            <a:chExt cx="25691785" cy="5517148"/>
          </a:xfrm>
        </p:grpSpPr>
        <p:grpSp>
          <p:nvGrpSpPr>
            <p:cNvPr id="51" name="Gruppieren 50">
              <a:extLst>
                <a:ext uri="{FF2B5EF4-FFF2-40B4-BE49-F238E27FC236}">
                  <a16:creationId xmlns:a16="http://schemas.microsoft.com/office/drawing/2014/main" id="{A3B539DC-5FE5-02B1-D9E2-D56CCC5E5653}"/>
                </a:ext>
              </a:extLst>
            </p:cNvPr>
            <p:cNvGrpSpPr/>
            <p:nvPr/>
          </p:nvGrpSpPr>
          <p:grpSpPr>
            <a:xfrm>
              <a:off x="613650" y="2397760"/>
              <a:ext cx="3524686" cy="2609004"/>
              <a:chOff x="613650" y="2397760"/>
              <a:chExt cx="3524686" cy="2609004"/>
            </a:xfrm>
          </p:grpSpPr>
          <p:pic>
            <p:nvPicPr>
              <p:cNvPr id="29" name="Grafik 28">
                <a:extLst>
                  <a:ext uri="{FF2B5EF4-FFF2-40B4-BE49-F238E27FC236}">
                    <a16:creationId xmlns:a16="http://schemas.microsoft.com/office/drawing/2014/main" id="{E8F95338-2975-0A59-883E-CDDC710B0D2C}"/>
                  </a:ext>
                </a:extLst>
              </p:cNvPr>
              <p:cNvPicPr>
                <a:picLocks noChangeAspect="1"/>
              </p:cNvPicPr>
              <p:nvPr/>
            </p:nvPicPr>
            <p:blipFill>
              <a:blip r:embed="rId3"/>
              <a:stretch>
                <a:fillRect/>
              </a:stretch>
            </p:blipFill>
            <p:spPr>
              <a:xfrm>
                <a:off x="613650" y="2769402"/>
                <a:ext cx="3524686" cy="2237362"/>
              </a:xfrm>
              <a:prstGeom prst="rect">
                <a:avLst/>
              </a:prstGeom>
            </p:spPr>
          </p:pic>
          <p:cxnSp>
            <p:nvCxnSpPr>
              <p:cNvPr id="32" name="Gerade Verbindung mit Pfeil 31">
                <a:extLst>
                  <a:ext uri="{FF2B5EF4-FFF2-40B4-BE49-F238E27FC236}">
                    <a16:creationId xmlns:a16="http://schemas.microsoft.com/office/drawing/2014/main" id="{4AFCF1BC-8663-1D81-D416-802EC37C31F0}"/>
                  </a:ext>
                </a:extLst>
              </p:cNvPr>
              <p:cNvCxnSpPr>
                <a:cxnSpLocks/>
              </p:cNvCxnSpPr>
              <p:nvPr/>
            </p:nvCxnSpPr>
            <p:spPr>
              <a:xfrm>
                <a:off x="2523313"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3" name="Gruppieren 52">
              <a:extLst>
                <a:ext uri="{FF2B5EF4-FFF2-40B4-BE49-F238E27FC236}">
                  <a16:creationId xmlns:a16="http://schemas.microsoft.com/office/drawing/2014/main" id="{CD3B45B2-1B2C-8868-5F3C-414A1C7A8C27}"/>
                </a:ext>
              </a:extLst>
            </p:cNvPr>
            <p:cNvGrpSpPr/>
            <p:nvPr/>
          </p:nvGrpSpPr>
          <p:grpSpPr>
            <a:xfrm>
              <a:off x="4252682" y="2397760"/>
              <a:ext cx="2599516" cy="1960880"/>
              <a:chOff x="4252682" y="2397760"/>
              <a:chExt cx="2599516" cy="1960880"/>
            </a:xfrm>
          </p:grpSpPr>
          <p:pic>
            <p:nvPicPr>
              <p:cNvPr id="30" name="Grafik 29">
                <a:extLst>
                  <a:ext uri="{FF2B5EF4-FFF2-40B4-BE49-F238E27FC236}">
                    <a16:creationId xmlns:a16="http://schemas.microsoft.com/office/drawing/2014/main" id="{10565D37-C89A-DA5D-7760-4CB2699D83AB}"/>
                  </a:ext>
                </a:extLst>
              </p:cNvPr>
              <p:cNvPicPr>
                <a:picLocks noChangeAspect="1"/>
              </p:cNvPicPr>
              <p:nvPr/>
            </p:nvPicPr>
            <p:blipFill>
              <a:blip r:embed="rId4"/>
              <a:stretch>
                <a:fillRect/>
              </a:stretch>
            </p:blipFill>
            <p:spPr>
              <a:xfrm>
                <a:off x="4252682" y="2769401"/>
                <a:ext cx="2599516" cy="1589239"/>
              </a:xfrm>
              <a:prstGeom prst="rect">
                <a:avLst/>
              </a:prstGeom>
            </p:spPr>
          </p:pic>
          <p:cxnSp>
            <p:nvCxnSpPr>
              <p:cNvPr id="34" name="Gerade Verbindung mit Pfeil 33">
                <a:extLst>
                  <a:ext uri="{FF2B5EF4-FFF2-40B4-BE49-F238E27FC236}">
                    <a16:creationId xmlns:a16="http://schemas.microsoft.com/office/drawing/2014/main" id="{CC943DBC-7BC0-4D3D-F3F7-1B98C1D35B94}"/>
                  </a:ext>
                </a:extLst>
              </p:cNvPr>
              <p:cNvCxnSpPr>
                <a:cxnSpLocks/>
              </p:cNvCxnSpPr>
              <p:nvPr/>
            </p:nvCxnSpPr>
            <p:spPr>
              <a:xfrm>
                <a:off x="555244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4" name="Gruppieren 53">
              <a:extLst>
                <a:ext uri="{FF2B5EF4-FFF2-40B4-BE49-F238E27FC236}">
                  <a16:creationId xmlns:a16="http://schemas.microsoft.com/office/drawing/2014/main" id="{1D299638-8B93-81D0-C00A-F1CD5E6F9E7F}"/>
                </a:ext>
              </a:extLst>
            </p:cNvPr>
            <p:cNvGrpSpPr/>
            <p:nvPr/>
          </p:nvGrpSpPr>
          <p:grpSpPr>
            <a:xfrm>
              <a:off x="4138336" y="2397760"/>
              <a:ext cx="3110824" cy="3871560"/>
              <a:chOff x="4138336" y="2397760"/>
              <a:chExt cx="3110824" cy="3871560"/>
            </a:xfrm>
          </p:grpSpPr>
          <p:pic>
            <p:nvPicPr>
              <p:cNvPr id="28" name="Picture 5">
                <a:extLst>
                  <a:ext uri="{FF2B5EF4-FFF2-40B4-BE49-F238E27FC236}">
                    <a16:creationId xmlns:a16="http://schemas.microsoft.com/office/drawing/2014/main" id="{2884D693-5F2A-61E2-F876-65F1D7DADA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336" y="4588486"/>
                <a:ext cx="3110824" cy="168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Gerade Verbindung mit Pfeil 34">
                <a:extLst>
                  <a:ext uri="{FF2B5EF4-FFF2-40B4-BE49-F238E27FC236}">
                    <a16:creationId xmlns:a16="http://schemas.microsoft.com/office/drawing/2014/main" id="{7E71B73B-AF39-E5F8-4217-C28F59CB81BC}"/>
                  </a:ext>
                </a:extLst>
              </p:cNvPr>
              <p:cNvCxnSpPr>
                <a:cxnSpLocks/>
              </p:cNvCxnSpPr>
              <p:nvPr/>
            </p:nvCxnSpPr>
            <p:spPr>
              <a:xfrm>
                <a:off x="6974840" y="2397760"/>
                <a:ext cx="0" cy="205740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31" name="Grafik 30">
              <a:extLst>
                <a:ext uri="{FF2B5EF4-FFF2-40B4-BE49-F238E27FC236}">
                  <a16:creationId xmlns:a16="http://schemas.microsoft.com/office/drawing/2014/main" id="{0CF8F27D-127C-AE74-993C-47AC560F43BE}"/>
                </a:ext>
              </a:extLst>
            </p:cNvPr>
            <p:cNvPicPr>
              <a:picLocks noChangeAspect="1"/>
            </p:cNvPicPr>
            <p:nvPr/>
          </p:nvPicPr>
          <p:blipFill>
            <a:blip r:embed="rId6"/>
            <a:srcRect b="11799"/>
            <a:stretch/>
          </p:blipFill>
          <p:spPr>
            <a:xfrm rot="16200000">
              <a:off x="12500664" y="-11268936"/>
              <a:ext cx="1536591" cy="25691785"/>
            </a:xfrm>
            <a:prstGeom prst="rect">
              <a:avLst/>
            </a:prstGeom>
          </p:spPr>
        </p:pic>
        <p:grpSp>
          <p:nvGrpSpPr>
            <p:cNvPr id="55" name="Gruppieren 54">
              <a:extLst>
                <a:ext uri="{FF2B5EF4-FFF2-40B4-BE49-F238E27FC236}">
                  <a16:creationId xmlns:a16="http://schemas.microsoft.com/office/drawing/2014/main" id="{A327A980-9749-7509-B31A-505030E3A7DD}"/>
                </a:ext>
              </a:extLst>
            </p:cNvPr>
            <p:cNvGrpSpPr/>
            <p:nvPr/>
          </p:nvGrpSpPr>
          <p:grpSpPr>
            <a:xfrm>
              <a:off x="7604720" y="2397760"/>
              <a:ext cx="1717120" cy="3928049"/>
              <a:chOff x="7604720" y="2397760"/>
              <a:chExt cx="1717120" cy="3928049"/>
            </a:xfrm>
          </p:grpSpPr>
          <p:cxnSp>
            <p:nvCxnSpPr>
              <p:cNvPr id="49" name="Gerade Verbindung mit Pfeil 48">
                <a:extLst>
                  <a:ext uri="{FF2B5EF4-FFF2-40B4-BE49-F238E27FC236}">
                    <a16:creationId xmlns:a16="http://schemas.microsoft.com/office/drawing/2014/main" id="{C20191BF-7996-8772-A9E5-D49208823DA0}"/>
                  </a:ext>
                </a:extLst>
              </p:cNvPr>
              <p:cNvCxnSpPr>
                <a:cxnSpLocks/>
              </p:cNvCxnSpPr>
              <p:nvPr/>
            </p:nvCxnSpPr>
            <p:spPr>
              <a:xfrm>
                <a:off x="848868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3" name="Grafik 42">
                <a:extLst>
                  <a:ext uri="{FF2B5EF4-FFF2-40B4-BE49-F238E27FC236}">
                    <a16:creationId xmlns:a16="http://schemas.microsoft.com/office/drawing/2014/main" id="{9B386BF4-83D2-25B8-507A-1DA78586F46F}"/>
                  </a:ext>
                </a:extLst>
              </p:cNvPr>
              <p:cNvPicPr>
                <a:picLocks noChangeAspect="1"/>
              </p:cNvPicPr>
              <p:nvPr/>
            </p:nvPicPr>
            <p:blipFill>
              <a:blip r:embed="rId7"/>
              <a:srcRect l="3004" r="2204"/>
              <a:stretch/>
            </p:blipFill>
            <p:spPr>
              <a:xfrm>
                <a:off x="7604720" y="2699686"/>
                <a:ext cx="1717120" cy="3626123"/>
              </a:xfrm>
              <a:prstGeom prst="rect">
                <a:avLst/>
              </a:prstGeom>
            </p:spPr>
          </p:pic>
        </p:grpSp>
        <p:grpSp>
          <p:nvGrpSpPr>
            <p:cNvPr id="56" name="Gruppieren 55">
              <a:extLst>
                <a:ext uri="{FF2B5EF4-FFF2-40B4-BE49-F238E27FC236}">
                  <a16:creationId xmlns:a16="http://schemas.microsoft.com/office/drawing/2014/main" id="{58C6C9F9-F2E9-62EF-8F1E-76359BB209A3}"/>
                </a:ext>
              </a:extLst>
            </p:cNvPr>
            <p:cNvGrpSpPr/>
            <p:nvPr/>
          </p:nvGrpSpPr>
          <p:grpSpPr>
            <a:xfrm>
              <a:off x="9472061" y="2397760"/>
              <a:ext cx="1429582" cy="3922067"/>
              <a:chOff x="9472061" y="2397760"/>
              <a:chExt cx="1429582" cy="3922067"/>
            </a:xfrm>
          </p:grpSpPr>
          <p:cxnSp>
            <p:nvCxnSpPr>
              <p:cNvPr id="50" name="Gerade Verbindung mit Pfeil 49">
                <a:extLst>
                  <a:ext uri="{FF2B5EF4-FFF2-40B4-BE49-F238E27FC236}">
                    <a16:creationId xmlns:a16="http://schemas.microsoft.com/office/drawing/2014/main" id="{F0960900-05F7-2E7C-C13F-F31ECFF94651}"/>
                  </a:ext>
                </a:extLst>
              </p:cNvPr>
              <p:cNvCxnSpPr>
                <a:cxnSpLocks/>
              </p:cNvCxnSpPr>
              <p:nvPr/>
            </p:nvCxnSpPr>
            <p:spPr>
              <a:xfrm>
                <a:off x="997712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4" name="Grafik 43">
                <a:extLst>
                  <a:ext uri="{FF2B5EF4-FFF2-40B4-BE49-F238E27FC236}">
                    <a16:creationId xmlns:a16="http://schemas.microsoft.com/office/drawing/2014/main" id="{F7601F1F-2C2A-6583-2253-7CA125785408}"/>
                  </a:ext>
                </a:extLst>
              </p:cNvPr>
              <p:cNvPicPr>
                <a:picLocks noChangeAspect="1"/>
              </p:cNvPicPr>
              <p:nvPr/>
            </p:nvPicPr>
            <p:blipFill>
              <a:blip r:embed="rId8"/>
              <a:stretch>
                <a:fillRect/>
              </a:stretch>
            </p:blipFill>
            <p:spPr>
              <a:xfrm>
                <a:off x="9472061" y="2757506"/>
                <a:ext cx="1429582" cy="3562321"/>
              </a:xfrm>
              <a:prstGeom prst="rect">
                <a:avLst/>
              </a:prstGeom>
            </p:spPr>
          </p:pic>
        </p:grpSp>
      </p:grpSp>
      <p:sp>
        <p:nvSpPr>
          <p:cNvPr id="10" name="Rechteck 9">
            <a:extLst>
              <a:ext uri="{FF2B5EF4-FFF2-40B4-BE49-F238E27FC236}">
                <a16:creationId xmlns:a16="http://schemas.microsoft.com/office/drawing/2014/main" id="{DA16A2F9-5DB6-AD71-2907-A7AA81FFB691}"/>
              </a:ext>
            </a:extLst>
          </p:cNvPr>
          <p:cNvSpPr/>
          <p:nvPr/>
        </p:nvSpPr>
        <p:spPr>
          <a:xfrm>
            <a:off x="0" y="0"/>
            <a:ext cx="322578"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a:extLst>
              <a:ext uri="{FF2B5EF4-FFF2-40B4-BE49-F238E27FC236}">
                <a16:creationId xmlns:a16="http://schemas.microsoft.com/office/drawing/2014/main" id="{BCAF800B-FEC4-0038-4604-CADF47EC268E}"/>
              </a:ext>
            </a:extLst>
          </p:cNvPr>
          <p:cNvSpPr/>
          <p:nvPr/>
        </p:nvSpPr>
        <p:spPr>
          <a:xfrm>
            <a:off x="11952183" y="0"/>
            <a:ext cx="24702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Titel 5">
            <a:extLst>
              <a:ext uri="{FF2B5EF4-FFF2-40B4-BE49-F238E27FC236}">
                <a16:creationId xmlns:a16="http://schemas.microsoft.com/office/drawing/2014/main" id="{08EF3683-6E9D-212C-6BBB-ADE33A191D6C}"/>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261254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25E-6 1.11111E-6 L -0.59206 1.11111E-6 " pathEditMode="relative" rAng="0" ptsTypes="AA">
                                      <p:cBhvr>
                                        <p:cTn id="6" dur="2000" fill="hold"/>
                                        <p:tgtEl>
                                          <p:spTgt spid="60"/>
                                        </p:tgtEl>
                                        <p:attrNameLst>
                                          <p:attrName>ppt_x</p:attrName>
                                          <p:attrName>ppt_y</p:attrName>
                                        </p:attrNameLst>
                                      </p:cBhvr>
                                      <p:rCtr x="-296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27</a:t>
            </a:fld>
            <a:endParaRPr lang="de-CH" noProof="0"/>
          </a:p>
        </p:txBody>
      </p:sp>
      <p:grpSp>
        <p:nvGrpSpPr>
          <p:cNvPr id="7" name="Gruppieren 6">
            <a:extLst>
              <a:ext uri="{FF2B5EF4-FFF2-40B4-BE49-F238E27FC236}">
                <a16:creationId xmlns:a16="http://schemas.microsoft.com/office/drawing/2014/main" id="{65946FA5-8CF5-53D8-157C-5524577E3099}"/>
              </a:ext>
            </a:extLst>
          </p:cNvPr>
          <p:cNvGrpSpPr/>
          <p:nvPr/>
        </p:nvGrpSpPr>
        <p:grpSpPr>
          <a:xfrm>
            <a:off x="-6599951" y="2397759"/>
            <a:ext cx="3524686" cy="2609004"/>
            <a:chOff x="613650" y="2397760"/>
            <a:chExt cx="3524686" cy="2609004"/>
          </a:xfrm>
        </p:grpSpPr>
        <p:pic>
          <p:nvPicPr>
            <p:cNvPr id="21" name="Grafik 20">
              <a:extLst>
                <a:ext uri="{FF2B5EF4-FFF2-40B4-BE49-F238E27FC236}">
                  <a16:creationId xmlns:a16="http://schemas.microsoft.com/office/drawing/2014/main" id="{3B9DE706-8550-9DF9-0ED4-37D0924CD250}"/>
                </a:ext>
              </a:extLst>
            </p:cNvPr>
            <p:cNvPicPr>
              <a:picLocks noChangeAspect="1"/>
            </p:cNvPicPr>
            <p:nvPr/>
          </p:nvPicPr>
          <p:blipFill>
            <a:blip r:embed="rId3"/>
            <a:stretch>
              <a:fillRect/>
            </a:stretch>
          </p:blipFill>
          <p:spPr>
            <a:xfrm>
              <a:off x="613650" y="2769402"/>
              <a:ext cx="3524686" cy="2237362"/>
            </a:xfrm>
            <a:prstGeom prst="rect">
              <a:avLst/>
            </a:prstGeom>
          </p:spPr>
        </p:pic>
        <p:cxnSp>
          <p:nvCxnSpPr>
            <p:cNvPr id="22" name="Gerade Verbindung mit Pfeil 21">
              <a:extLst>
                <a:ext uri="{FF2B5EF4-FFF2-40B4-BE49-F238E27FC236}">
                  <a16:creationId xmlns:a16="http://schemas.microsoft.com/office/drawing/2014/main" id="{FC2E887C-DE2B-B339-E5D5-14A99D82F28E}"/>
                </a:ext>
              </a:extLst>
            </p:cNvPr>
            <p:cNvCxnSpPr>
              <a:cxnSpLocks/>
            </p:cNvCxnSpPr>
            <p:nvPr/>
          </p:nvCxnSpPr>
          <p:spPr>
            <a:xfrm>
              <a:off x="2523313"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 name="Gruppieren 7">
            <a:extLst>
              <a:ext uri="{FF2B5EF4-FFF2-40B4-BE49-F238E27FC236}">
                <a16:creationId xmlns:a16="http://schemas.microsoft.com/office/drawing/2014/main" id="{E76B846F-B7C9-573A-A837-2CEEFB27ECE4}"/>
              </a:ext>
            </a:extLst>
          </p:cNvPr>
          <p:cNvGrpSpPr/>
          <p:nvPr/>
        </p:nvGrpSpPr>
        <p:grpSpPr>
          <a:xfrm>
            <a:off x="-2960919" y="2397759"/>
            <a:ext cx="2599516" cy="1960880"/>
            <a:chOff x="4252682" y="2397760"/>
            <a:chExt cx="2599516" cy="1960880"/>
          </a:xfrm>
        </p:grpSpPr>
        <p:pic>
          <p:nvPicPr>
            <p:cNvPr id="19" name="Grafik 18">
              <a:extLst>
                <a:ext uri="{FF2B5EF4-FFF2-40B4-BE49-F238E27FC236}">
                  <a16:creationId xmlns:a16="http://schemas.microsoft.com/office/drawing/2014/main" id="{9C22234C-C75D-16BA-7004-1B62FADFE5F7}"/>
                </a:ext>
              </a:extLst>
            </p:cNvPr>
            <p:cNvPicPr>
              <a:picLocks noChangeAspect="1"/>
            </p:cNvPicPr>
            <p:nvPr/>
          </p:nvPicPr>
          <p:blipFill>
            <a:blip r:embed="rId4"/>
            <a:stretch>
              <a:fillRect/>
            </a:stretch>
          </p:blipFill>
          <p:spPr>
            <a:xfrm>
              <a:off x="4252682" y="2769401"/>
              <a:ext cx="2599516" cy="1589239"/>
            </a:xfrm>
            <a:prstGeom prst="rect">
              <a:avLst/>
            </a:prstGeom>
          </p:spPr>
        </p:pic>
        <p:cxnSp>
          <p:nvCxnSpPr>
            <p:cNvPr id="20" name="Gerade Verbindung mit Pfeil 19">
              <a:extLst>
                <a:ext uri="{FF2B5EF4-FFF2-40B4-BE49-F238E27FC236}">
                  <a16:creationId xmlns:a16="http://schemas.microsoft.com/office/drawing/2014/main" id="{C86C7D64-2676-F772-F85F-D9808BC2BD33}"/>
                </a:ext>
              </a:extLst>
            </p:cNvPr>
            <p:cNvCxnSpPr>
              <a:cxnSpLocks/>
            </p:cNvCxnSpPr>
            <p:nvPr/>
          </p:nvCxnSpPr>
          <p:spPr>
            <a:xfrm>
              <a:off x="555244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9" name="Gruppieren 8">
            <a:extLst>
              <a:ext uri="{FF2B5EF4-FFF2-40B4-BE49-F238E27FC236}">
                <a16:creationId xmlns:a16="http://schemas.microsoft.com/office/drawing/2014/main" id="{707084E7-30C1-2D10-8B7C-F714B1E9D891}"/>
              </a:ext>
            </a:extLst>
          </p:cNvPr>
          <p:cNvGrpSpPr/>
          <p:nvPr/>
        </p:nvGrpSpPr>
        <p:grpSpPr>
          <a:xfrm>
            <a:off x="-3075265" y="2397759"/>
            <a:ext cx="3110824" cy="3871560"/>
            <a:chOff x="4138336" y="2397760"/>
            <a:chExt cx="3110824" cy="3871560"/>
          </a:xfrm>
        </p:grpSpPr>
        <p:pic>
          <p:nvPicPr>
            <p:cNvPr id="17" name="Picture 5">
              <a:extLst>
                <a:ext uri="{FF2B5EF4-FFF2-40B4-BE49-F238E27FC236}">
                  <a16:creationId xmlns:a16="http://schemas.microsoft.com/office/drawing/2014/main" id="{F699E31F-F8D5-AF5B-2313-6CD127152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336" y="4588486"/>
              <a:ext cx="3110824" cy="168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Gerade Verbindung mit Pfeil 17">
              <a:extLst>
                <a:ext uri="{FF2B5EF4-FFF2-40B4-BE49-F238E27FC236}">
                  <a16:creationId xmlns:a16="http://schemas.microsoft.com/office/drawing/2014/main" id="{858AAB61-7A2E-E000-50B9-3B23178856F3}"/>
                </a:ext>
              </a:extLst>
            </p:cNvPr>
            <p:cNvCxnSpPr>
              <a:cxnSpLocks/>
            </p:cNvCxnSpPr>
            <p:nvPr/>
          </p:nvCxnSpPr>
          <p:spPr>
            <a:xfrm>
              <a:off x="6974840" y="2397760"/>
              <a:ext cx="0" cy="205740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 name="Grafik 9">
            <a:extLst>
              <a:ext uri="{FF2B5EF4-FFF2-40B4-BE49-F238E27FC236}">
                <a16:creationId xmlns:a16="http://schemas.microsoft.com/office/drawing/2014/main" id="{5C2A4838-0F2B-18C8-1CC5-5C6BE9D1FC60}"/>
              </a:ext>
            </a:extLst>
          </p:cNvPr>
          <p:cNvPicPr>
            <a:picLocks noChangeAspect="1"/>
          </p:cNvPicPr>
          <p:nvPr/>
        </p:nvPicPr>
        <p:blipFill>
          <a:blip r:embed="rId6"/>
          <a:srcRect b="11799"/>
          <a:stretch/>
        </p:blipFill>
        <p:spPr>
          <a:xfrm rot="16200000">
            <a:off x="5287063" y="-11268937"/>
            <a:ext cx="1536591" cy="25691785"/>
          </a:xfrm>
          <a:prstGeom prst="rect">
            <a:avLst/>
          </a:prstGeom>
        </p:spPr>
      </p:pic>
      <p:grpSp>
        <p:nvGrpSpPr>
          <p:cNvPr id="11" name="Gruppieren 10">
            <a:extLst>
              <a:ext uri="{FF2B5EF4-FFF2-40B4-BE49-F238E27FC236}">
                <a16:creationId xmlns:a16="http://schemas.microsoft.com/office/drawing/2014/main" id="{FCA5CB5B-6EA1-C037-1631-0E1EBFE96440}"/>
              </a:ext>
            </a:extLst>
          </p:cNvPr>
          <p:cNvGrpSpPr/>
          <p:nvPr/>
        </p:nvGrpSpPr>
        <p:grpSpPr>
          <a:xfrm>
            <a:off x="391119" y="2397759"/>
            <a:ext cx="1717120" cy="3928049"/>
            <a:chOff x="7604720" y="2397760"/>
            <a:chExt cx="1717120" cy="3928049"/>
          </a:xfrm>
        </p:grpSpPr>
        <p:cxnSp>
          <p:nvCxnSpPr>
            <p:cNvPr id="15" name="Gerade Verbindung mit Pfeil 14">
              <a:extLst>
                <a:ext uri="{FF2B5EF4-FFF2-40B4-BE49-F238E27FC236}">
                  <a16:creationId xmlns:a16="http://schemas.microsoft.com/office/drawing/2014/main" id="{7156EB09-3A59-C1D7-6349-826F08BF8E4D}"/>
                </a:ext>
              </a:extLst>
            </p:cNvPr>
            <p:cNvCxnSpPr>
              <a:cxnSpLocks/>
            </p:cNvCxnSpPr>
            <p:nvPr/>
          </p:nvCxnSpPr>
          <p:spPr>
            <a:xfrm>
              <a:off x="848868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Grafik 15">
              <a:extLst>
                <a:ext uri="{FF2B5EF4-FFF2-40B4-BE49-F238E27FC236}">
                  <a16:creationId xmlns:a16="http://schemas.microsoft.com/office/drawing/2014/main" id="{BBF78A8F-54A6-E581-875B-45B7801D96E2}"/>
                </a:ext>
              </a:extLst>
            </p:cNvPr>
            <p:cNvPicPr>
              <a:picLocks noChangeAspect="1"/>
            </p:cNvPicPr>
            <p:nvPr/>
          </p:nvPicPr>
          <p:blipFill>
            <a:blip r:embed="rId7"/>
            <a:srcRect l="3004" r="2204"/>
            <a:stretch/>
          </p:blipFill>
          <p:spPr>
            <a:xfrm>
              <a:off x="7604720" y="2699686"/>
              <a:ext cx="1717120" cy="3626123"/>
            </a:xfrm>
            <a:prstGeom prst="rect">
              <a:avLst/>
            </a:prstGeom>
          </p:spPr>
        </p:pic>
      </p:grpSp>
      <p:grpSp>
        <p:nvGrpSpPr>
          <p:cNvPr id="12" name="Gruppieren 11">
            <a:extLst>
              <a:ext uri="{FF2B5EF4-FFF2-40B4-BE49-F238E27FC236}">
                <a16:creationId xmlns:a16="http://schemas.microsoft.com/office/drawing/2014/main" id="{57A86B38-48E4-988F-AC41-01C10648DA4B}"/>
              </a:ext>
            </a:extLst>
          </p:cNvPr>
          <p:cNvGrpSpPr/>
          <p:nvPr/>
        </p:nvGrpSpPr>
        <p:grpSpPr>
          <a:xfrm>
            <a:off x="2258460" y="2397759"/>
            <a:ext cx="1429582" cy="3922067"/>
            <a:chOff x="9472061" y="2397760"/>
            <a:chExt cx="1429582" cy="3922067"/>
          </a:xfrm>
        </p:grpSpPr>
        <p:cxnSp>
          <p:nvCxnSpPr>
            <p:cNvPr id="13" name="Gerade Verbindung mit Pfeil 12">
              <a:extLst>
                <a:ext uri="{FF2B5EF4-FFF2-40B4-BE49-F238E27FC236}">
                  <a16:creationId xmlns:a16="http://schemas.microsoft.com/office/drawing/2014/main" id="{7359C1B0-F8B2-F97D-359E-22DBB83D0EE1}"/>
                </a:ext>
              </a:extLst>
            </p:cNvPr>
            <p:cNvCxnSpPr>
              <a:cxnSpLocks/>
            </p:cNvCxnSpPr>
            <p:nvPr/>
          </p:nvCxnSpPr>
          <p:spPr>
            <a:xfrm>
              <a:off x="997712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Grafik 13">
              <a:extLst>
                <a:ext uri="{FF2B5EF4-FFF2-40B4-BE49-F238E27FC236}">
                  <a16:creationId xmlns:a16="http://schemas.microsoft.com/office/drawing/2014/main" id="{4AB6156C-B593-3C6E-9979-68FF09958FA8}"/>
                </a:ext>
              </a:extLst>
            </p:cNvPr>
            <p:cNvPicPr>
              <a:picLocks noChangeAspect="1"/>
            </p:cNvPicPr>
            <p:nvPr/>
          </p:nvPicPr>
          <p:blipFill>
            <a:blip r:embed="rId8"/>
            <a:stretch>
              <a:fillRect/>
            </a:stretch>
          </p:blipFill>
          <p:spPr>
            <a:xfrm>
              <a:off x="9472061" y="2757506"/>
              <a:ext cx="1429582" cy="3562321"/>
            </a:xfrm>
            <a:prstGeom prst="rect">
              <a:avLst/>
            </a:prstGeom>
          </p:spPr>
        </p:pic>
      </p:grpSp>
      <p:grpSp>
        <p:nvGrpSpPr>
          <p:cNvPr id="40" name="Gruppieren 39">
            <a:extLst>
              <a:ext uri="{FF2B5EF4-FFF2-40B4-BE49-F238E27FC236}">
                <a16:creationId xmlns:a16="http://schemas.microsoft.com/office/drawing/2014/main" id="{6FE08AE5-4F19-00D7-8CC7-5FC7EE34E66D}"/>
              </a:ext>
            </a:extLst>
          </p:cNvPr>
          <p:cNvGrpSpPr/>
          <p:nvPr/>
        </p:nvGrpSpPr>
        <p:grpSpPr>
          <a:xfrm>
            <a:off x="3827556" y="2411653"/>
            <a:ext cx="1644903" cy="1544954"/>
            <a:chOff x="3827556" y="2411653"/>
            <a:chExt cx="1644903" cy="1544954"/>
          </a:xfrm>
        </p:grpSpPr>
        <p:cxnSp>
          <p:nvCxnSpPr>
            <p:cNvPr id="24" name="Gerade Verbindung mit Pfeil 23">
              <a:extLst>
                <a:ext uri="{FF2B5EF4-FFF2-40B4-BE49-F238E27FC236}">
                  <a16:creationId xmlns:a16="http://schemas.microsoft.com/office/drawing/2014/main" id="{44005B71-24E3-AB22-2990-C2B39FAD7FB8}"/>
                </a:ext>
              </a:extLst>
            </p:cNvPr>
            <p:cNvCxnSpPr>
              <a:cxnSpLocks/>
            </p:cNvCxnSpPr>
            <p:nvPr/>
          </p:nvCxnSpPr>
          <p:spPr>
            <a:xfrm>
              <a:off x="4622111" y="2411653"/>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6" name="Grafik 25">
              <a:extLst>
                <a:ext uri="{FF2B5EF4-FFF2-40B4-BE49-F238E27FC236}">
                  <a16:creationId xmlns:a16="http://schemas.microsoft.com/office/drawing/2014/main" id="{9F68AAC7-894D-EAD9-6C49-F3298376FC65}"/>
                </a:ext>
              </a:extLst>
            </p:cNvPr>
            <p:cNvPicPr>
              <a:picLocks noChangeAspect="1"/>
            </p:cNvPicPr>
            <p:nvPr/>
          </p:nvPicPr>
          <p:blipFill>
            <a:blip r:embed="rId9"/>
            <a:stretch>
              <a:fillRect/>
            </a:stretch>
          </p:blipFill>
          <p:spPr>
            <a:xfrm>
              <a:off x="3827556" y="2755567"/>
              <a:ext cx="1644903" cy="1201040"/>
            </a:xfrm>
            <a:prstGeom prst="rect">
              <a:avLst/>
            </a:prstGeom>
          </p:spPr>
        </p:pic>
      </p:grpSp>
      <p:grpSp>
        <p:nvGrpSpPr>
          <p:cNvPr id="45" name="Gruppieren 44">
            <a:extLst>
              <a:ext uri="{FF2B5EF4-FFF2-40B4-BE49-F238E27FC236}">
                <a16:creationId xmlns:a16="http://schemas.microsoft.com/office/drawing/2014/main" id="{50870164-256B-348C-A574-FEFD45A8B759}"/>
              </a:ext>
            </a:extLst>
          </p:cNvPr>
          <p:cNvGrpSpPr/>
          <p:nvPr/>
        </p:nvGrpSpPr>
        <p:grpSpPr>
          <a:xfrm>
            <a:off x="5991699" y="2444056"/>
            <a:ext cx="3184859" cy="3911089"/>
            <a:chOff x="5991699" y="2444056"/>
            <a:chExt cx="3184859" cy="3911089"/>
          </a:xfrm>
        </p:grpSpPr>
        <p:cxnSp>
          <p:nvCxnSpPr>
            <p:cNvPr id="33" name="Gerade Verbindung mit Pfeil 32">
              <a:extLst>
                <a:ext uri="{FF2B5EF4-FFF2-40B4-BE49-F238E27FC236}">
                  <a16:creationId xmlns:a16="http://schemas.microsoft.com/office/drawing/2014/main" id="{32C038AE-E2E8-AC39-74A2-622E59F89FFD}"/>
                </a:ext>
              </a:extLst>
            </p:cNvPr>
            <p:cNvCxnSpPr>
              <a:cxnSpLocks/>
            </p:cNvCxnSpPr>
            <p:nvPr/>
          </p:nvCxnSpPr>
          <p:spPr>
            <a:xfrm>
              <a:off x="6110550"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9" name="Gruppieren 38">
              <a:extLst>
                <a:ext uri="{FF2B5EF4-FFF2-40B4-BE49-F238E27FC236}">
                  <a16:creationId xmlns:a16="http://schemas.microsoft.com/office/drawing/2014/main" id="{96ED6A57-C80B-5ACE-6E5F-411A6D938EA4}"/>
                </a:ext>
              </a:extLst>
            </p:cNvPr>
            <p:cNvGrpSpPr/>
            <p:nvPr/>
          </p:nvGrpSpPr>
          <p:grpSpPr>
            <a:xfrm>
              <a:off x="5991699" y="2444056"/>
              <a:ext cx="3184859" cy="3911089"/>
              <a:chOff x="5991699" y="2444056"/>
              <a:chExt cx="3184859" cy="3911089"/>
            </a:xfrm>
          </p:grpSpPr>
          <p:pic>
            <p:nvPicPr>
              <p:cNvPr id="25" name="Grafik 24">
                <a:extLst>
                  <a:ext uri="{FF2B5EF4-FFF2-40B4-BE49-F238E27FC236}">
                    <a16:creationId xmlns:a16="http://schemas.microsoft.com/office/drawing/2014/main" id="{B9D71F6D-3C62-5B81-7579-87900D659364}"/>
                  </a:ext>
                </a:extLst>
              </p:cNvPr>
              <p:cNvPicPr>
                <a:picLocks noChangeAspect="1"/>
              </p:cNvPicPr>
              <p:nvPr/>
            </p:nvPicPr>
            <p:blipFill>
              <a:blip r:embed="rId10"/>
              <a:stretch>
                <a:fillRect/>
              </a:stretch>
            </p:blipFill>
            <p:spPr>
              <a:xfrm>
                <a:off x="5991699" y="4325572"/>
                <a:ext cx="3184859" cy="2029573"/>
              </a:xfrm>
              <a:prstGeom prst="rect">
                <a:avLst/>
              </a:prstGeom>
            </p:spPr>
          </p:pic>
          <p:cxnSp>
            <p:nvCxnSpPr>
              <p:cNvPr id="36" name="Gerade Verbindung mit Pfeil 35">
                <a:extLst>
                  <a:ext uri="{FF2B5EF4-FFF2-40B4-BE49-F238E27FC236}">
                    <a16:creationId xmlns:a16="http://schemas.microsoft.com/office/drawing/2014/main" id="{BD7CFB83-E1F6-156B-3B29-D6DB3CF223CA}"/>
                  </a:ext>
                </a:extLst>
              </p:cNvPr>
              <p:cNvCxnSpPr>
                <a:cxnSpLocks/>
              </p:cNvCxnSpPr>
              <p:nvPr/>
            </p:nvCxnSpPr>
            <p:spPr>
              <a:xfrm>
                <a:off x="9082350"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42" name="Gruppieren 41">
            <a:extLst>
              <a:ext uri="{FF2B5EF4-FFF2-40B4-BE49-F238E27FC236}">
                <a16:creationId xmlns:a16="http://schemas.microsoft.com/office/drawing/2014/main" id="{1CB7D9CA-52EB-3F1C-02E4-8BCACA55D31B}"/>
              </a:ext>
            </a:extLst>
          </p:cNvPr>
          <p:cNvGrpSpPr/>
          <p:nvPr/>
        </p:nvGrpSpPr>
        <p:grpSpPr>
          <a:xfrm>
            <a:off x="9594090" y="2411445"/>
            <a:ext cx="1906710" cy="1699931"/>
            <a:chOff x="9594090" y="2411445"/>
            <a:chExt cx="1906710" cy="1699931"/>
          </a:xfrm>
        </p:grpSpPr>
        <p:cxnSp>
          <p:nvCxnSpPr>
            <p:cNvPr id="23" name="Gerade Verbindung mit Pfeil 22">
              <a:extLst>
                <a:ext uri="{FF2B5EF4-FFF2-40B4-BE49-F238E27FC236}">
                  <a16:creationId xmlns:a16="http://schemas.microsoft.com/office/drawing/2014/main" id="{2BD8ADF9-7A04-2953-8B16-92EE6D5AA752}"/>
                </a:ext>
              </a:extLst>
            </p:cNvPr>
            <p:cNvCxnSpPr>
              <a:cxnSpLocks/>
            </p:cNvCxnSpPr>
            <p:nvPr/>
          </p:nvCxnSpPr>
          <p:spPr>
            <a:xfrm>
              <a:off x="10547207"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7" name="Grafik 36">
              <a:extLst>
                <a:ext uri="{FF2B5EF4-FFF2-40B4-BE49-F238E27FC236}">
                  <a16:creationId xmlns:a16="http://schemas.microsoft.com/office/drawing/2014/main" id="{A7CBDCDD-33C0-8C34-2D35-B592092193C7}"/>
                </a:ext>
              </a:extLst>
            </p:cNvPr>
            <p:cNvPicPr>
              <a:picLocks noChangeAspect="1"/>
            </p:cNvPicPr>
            <p:nvPr/>
          </p:nvPicPr>
          <p:blipFill>
            <a:blip r:embed="rId11"/>
            <a:stretch>
              <a:fillRect/>
            </a:stretch>
          </p:blipFill>
          <p:spPr>
            <a:xfrm>
              <a:off x="9594090" y="2755567"/>
              <a:ext cx="1906710" cy="1355809"/>
            </a:xfrm>
            <a:prstGeom prst="rect">
              <a:avLst/>
            </a:prstGeom>
          </p:spPr>
        </p:pic>
      </p:grpSp>
      <p:grpSp>
        <p:nvGrpSpPr>
          <p:cNvPr id="41" name="Gruppieren 40">
            <a:extLst>
              <a:ext uri="{FF2B5EF4-FFF2-40B4-BE49-F238E27FC236}">
                <a16:creationId xmlns:a16="http://schemas.microsoft.com/office/drawing/2014/main" id="{75EAC0BA-1692-0E36-24CE-9CB3A6AA51FB}"/>
              </a:ext>
            </a:extLst>
          </p:cNvPr>
          <p:cNvGrpSpPr/>
          <p:nvPr/>
        </p:nvGrpSpPr>
        <p:grpSpPr>
          <a:xfrm>
            <a:off x="6869933" y="2411445"/>
            <a:ext cx="1285410" cy="1757389"/>
            <a:chOff x="6869933" y="2411445"/>
            <a:chExt cx="1285410" cy="1757389"/>
          </a:xfrm>
        </p:grpSpPr>
        <p:pic>
          <p:nvPicPr>
            <p:cNvPr id="27" name="Grafik 26">
              <a:extLst>
                <a:ext uri="{FF2B5EF4-FFF2-40B4-BE49-F238E27FC236}">
                  <a16:creationId xmlns:a16="http://schemas.microsoft.com/office/drawing/2014/main" id="{5F6BB336-828E-7861-293D-A70E42DB41E0}"/>
                </a:ext>
              </a:extLst>
            </p:cNvPr>
            <p:cNvPicPr>
              <a:picLocks noChangeAspect="1"/>
            </p:cNvPicPr>
            <p:nvPr/>
          </p:nvPicPr>
          <p:blipFill>
            <a:blip r:embed="rId12"/>
            <a:stretch>
              <a:fillRect/>
            </a:stretch>
          </p:blipFill>
          <p:spPr>
            <a:xfrm>
              <a:off x="6869933" y="2755568"/>
              <a:ext cx="1285410" cy="1413266"/>
            </a:xfrm>
            <a:prstGeom prst="rect">
              <a:avLst/>
            </a:prstGeom>
          </p:spPr>
        </p:pic>
        <p:cxnSp>
          <p:nvCxnSpPr>
            <p:cNvPr id="38" name="Gerade Verbindung mit Pfeil 37">
              <a:extLst>
                <a:ext uri="{FF2B5EF4-FFF2-40B4-BE49-F238E27FC236}">
                  <a16:creationId xmlns:a16="http://schemas.microsoft.com/office/drawing/2014/main" id="{68527C3C-D39E-8C90-E615-72476D1BC646}"/>
                </a:ext>
              </a:extLst>
            </p:cNvPr>
            <p:cNvCxnSpPr>
              <a:cxnSpLocks/>
            </p:cNvCxnSpPr>
            <p:nvPr/>
          </p:nvCxnSpPr>
          <p:spPr>
            <a:xfrm>
              <a:off x="7560167"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48" name="Rechteck 47">
            <a:extLst>
              <a:ext uri="{FF2B5EF4-FFF2-40B4-BE49-F238E27FC236}">
                <a16:creationId xmlns:a16="http://schemas.microsoft.com/office/drawing/2014/main" id="{8971A79C-9912-FB5A-4D59-33AC0E888C51}"/>
              </a:ext>
            </a:extLst>
          </p:cNvPr>
          <p:cNvSpPr/>
          <p:nvPr/>
        </p:nvSpPr>
        <p:spPr>
          <a:xfrm>
            <a:off x="0" y="0"/>
            <a:ext cx="322578"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51">
            <a:extLst>
              <a:ext uri="{FF2B5EF4-FFF2-40B4-BE49-F238E27FC236}">
                <a16:creationId xmlns:a16="http://schemas.microsoft.com/office/drawing/2014/main" id="{D2658EAD-BBA8-5C29-9E0F-C2EEFB177924}"/>
              </a:ext>
            </a:extLst>
          </p:cNvPr>
          <p:cNvSpPr/>
          <p:nvPr/>
        </p:nvSpPr>
        <p:spPr>
          <a:xfrm>
            <a:off x="11952183" y="0"/>
            <a:ext cx="24702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itel 5">
            <a:extLst>
              <a:ext uri="{FF2B5EF4-FFF2-40B4-BE49-F238E27FC236}">
                <a16:creationId xmlns:a16="http://schemas.microsoft.com/office/drawing/2014/main" id="{1793F657-256D-D4CC-E6E3-F66FFE97B5A7}"/>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284621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28</a:t>
            </a:fld>
            <a:endParaRPr lang="de-CH" noProof="0"/>
          </a:p>
        </p:txBody>
      </p:sp>
      <p:grpSp>
        <p:nvGrpSpPr>
          <p:cNvPr id="7" name="Gruppieren 6">
            <a:extLst>
              <a:ext uri="{FF2B5EF4-FFF2-40B4-BE49-F238E27FC236}">
                <a16:creationId xmlns:a16="http://schemas.microsoft.com/office/drawing/2014/main" id="{65946FA5-8CF5-53D8-157C-5524577E3099}"/>
              </a:ext>
            </a:extLst>
          </p:cNvPr>
          <p:cNvGrpSpPr/>
          <p:nvPr/>
        </p:nvGrpSpPr>
        <p:grpSpPr>
          <a:xfrm>
            <a:off x="-6599951" y="2397759"/>
            <a:ext cx="3524686" cy="2609004"/>
            <a:chOff x="613650" y="2397760"/>
            <a:chExt cx="3524686" cy="2609004"/>
          </a:xfrm>
        </p:grpSpPr>
        <p:pic>
          <p:nvPicPr>
            <p:cNvPr id="21" name="Grafik 20">
              <a:extLst>
                <a:ext uri="{FF2B5EF4-FFF2-40B4-BE49-F238E27FC236}">
                  <a16:creationId xmlns:a16="http://schemas.microsoft.com/office/drawing/2014/main" id="{3B9DE706-8550-9DF9-0ED4-37D0924CD250}"/>
                </a:ext>
              </a:extLst>
            </p:cNvPr>
            <p:cNvPicPr>
              <a:picLocks noChangeAspect="1"/>
            </p:cNvPicPr>
            <p:nvPr/>
          </p:nvPicPr>
          <p:blipFill>
            <a:blip r:embed="rId3"/>
            <a:stretch>
              <a:fillRect/>
            </a:stretch>
          </p:blipFill>
          <p:spPr>
            <a:xfrm>
              <a:off x="613650" y="2769402"/>
              <a:ext cx="3524686" cy="2237362"/>
            </a:xfrm>
            <a:prstGeom prst="rect">
              <a:avLst/>
            </a:prstGeom>
          </p:spPr>
        </p:pic>
        <p:cxnSp>
          <p:nvCxnSpPr>
            <p:cNvPr id="22" name="Gerade Verbindung mit Pfeil 21">
              <a:extLst>
                <a:ext uri="{FF2B5EF4-FFF2-40B4-BE49-F238E27FC236}">
                  <a16:creationId xmlns:a16="http://schemas.microsoft.com/office/drawing/2014/main" id="{FC2E887C-DE2B-B339-E5D5-14A99D82F28E}"/>
                </a:ext>
              </a:extLst>
            </p:cNvPr>
            <p:cNvCxnSpPr>
              <a:cxnSpLocks/>
            </p:cNvCxnSpPr>
            <p:nvPr/>
          </p:nvCxnSpPr>
          <p:spPr>
            <a:xfrm>
              <a:off x="2523313"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 name="Gruppieren 7">
            <a:extLst>
              <a:ext uri="{FF2B5EF4-FFF2-40B4-BE49-F238E27FC236}">
                <a16:creationId xmlns:a16="http://schemas.microsoft.com/office/drawing/2014/main" id="{E76B846F-B7C9-573A-A837-2CEEFB27ECE4}"/>
              </a:ext>
            </a:extLst>
          </p:cNvPr>
          <p:cNvGrpSpPr/>
          <p:nvPr/>
        </p:nvGrpSpPr>
        <p:grpSpPr>
          <a:xfrm>
            <a:off x="-2960919" y="2397759"/>
            <a:ext cx="2599516" cy="1960880"/>
            <a:chOff x="4252682" y="2397760"/>
            <a:chExt cx="2599516" cy="1960880"/>
          </a:xfrm>
        </p:grpSpPr>
        <p:pic>
          <p:nvPicPr>
            <p:cNvPr id="19" name="Grafik 18">
              <a:extLst>
                <a:ext uri="{FF2B5EF4-FFF2-40B4-BE49-F238E27FC236}">
                  <a16:creationId xmlns:a16="http://schemas.microsoft.com/office/drawing/2014/main" id="{9C22234C-C75D-16BA-7004-1B62FADFE5F7}"/>
                </a:ext>
              </a:extLst>
            </p:cNvPr>
            <p:cNvPicPr>
              <a:picLocks noChangeAspect="1"/>
            </p:cNvPicPr>
            <p:nvPr/>
          </p:nvPicPr>
          <p:blipFill>
            <a:blip r:embed="rId4"/>
            <a:stretch>
              <a:fillRect/>
            </a:stretch>
          </p:blipFill>
          <p:spPr>
            <a:xfrm>
              <a:off x="4252682" y="2769401"/>
              <a:ext cx="2599516" cy="1589239"/>
            </a:xfrm>
            <a:prstGeom prst="rect">
              <a:avLst/>
            </a:prstGeom>
          </p:spPr>
        </p:pic>
        <p:cxnSp>
          <p:nvCxnSpPr>
            <p:cNvPr id="20" name="Gerade Verbindung mit Pfeil 19">
              <a:extLst>
                <a:ext uri="{FF2B5EF4-FFF2-40B4-BE49-F238E27FC236}">
                  <a16:creationId xmlns:a16="http://schemas.microsoft.com/office/drawing/2014/main" id="{C86C7D64-2676-F772-F85F-D9808BC2BD33}"/>
                </a:ext>
              </a:extLst>
            </p:cNvPr>
            <p:cNvCxnSpPr>
              <a:cxnSpLocks/>
            </p:cNvCxnSpPr>
            <p:nvPr/>
          </p:nvCxnSpPr>
          <p:spPr>
            <a:xfrm>
              <a:off x="555244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9" name="Gruppieren 8">
            <a:extLst>
              <a:ext uri="{FF2B5EF4-FFF2-40B4-BE49-F238E27FC236}">
                <a16:creationId xmlns:a16="http://schemas.microsoft.com/office/drawing/2014/main" id="{707084E7-30C1-2D10-8B7C-F714B1E9D891}"/>
              </a:ext>
            </a:extLst>
          </p:cNvPr>
          <p:cNvGrpSpPr/>
          <p:nvPr/>
        </p:nvGrpSpPr>
        <p:grpSpPr>
          <a:xfrm>
            <a:off x="-3075265" y="2397759"/>
            <a:ext cx="3110824" cy="3871560"/>
            <a:chOff x="4138336" y="2397760"/>
            <a:chExt cx="3110824" cy="3871560"/>
          </a:xfrm>
        </p:grpSpPr>
        <p:pic>
          <p:nvPicPr>
            <p:cNvPr id="17" name="Picture 5">
              <a:extLst>
                <a:ext uri="{FF2B5EF4-FFF2-40B4-BE49-F238E27FC236}">
                  <a16:creationId xmlns:a16="http://schemas.microsoft.com/office/drawing/2014/main" id="{F699E31F-F8D5-AF5B-2313-6CD127152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336" y="4588486"/>
              <a:ext cx="3110824" cy="168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Gerade Verbindung mit Pfeil 17">
              <a:extLst>
                <a:ext uri="{FF2B5EF4-FFF2-40B4-BE49-F238E27FC236}">
                  <a16:creationId xmlns:a16="http://schemas.microsoft.com/office/drawing/2014/main" id="{858AAB61-7A2E-E000-50B9-3B23178856F3}"/>
                </a:ext>
              </a:extLst>
            </p:cNvPr>
            <p:cNvCxnSpPr>
              <a:cxnSpLocks/>
            </p:cNvCxnSpPr>
            <p:nvPr/>
          </p:nvCxnSpPr>
          <p:spPr>
            <a:xfrm>
              <a:off x="6974840" y="2397760"/>
              <a:ext cx="0" cy="205740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 name="Gruppieren 1">
            <a:extLst>
              <a:ext uri="{FF2B5EF4-FFF2-40B4-BE49-F238E27FC236}">
                <a16:creationId xmlns:a16="http://schemas.microsoft.com/office/drawing/2014/main" id="{2FD7CC6C-AC46-3083-1B56-F6BFAF10A5A3}"/>
              </a:ext>
            </a:extLst>
          </p:cNvPr>
          <p:cNvGrpSpPr/>
          <p:nvPr/>
        </p:nvGrpSpPr>
        <p:grpSpPr>
          <a:xfrm>
            <a:off x="-6790534" y="808660"/>
            <a:ext cx="25691785" cy="5546485"/>
            <a:chOff x="-6790534" y="808660"/>
            <a:chExt cx="25691785" cy="5546485"/>
          </a:xfrm>
        </p:grpSpPr>
        <p:pic>
          <p:nvPicPr>
            <p:cNvPr id="10" name="Grafik 9">
              <a:extLst>
                <a:ext uri="{FF2B5EF4-FFF2-40B4-BE49-F238E27FC236}">
                  <a16:creationId xmlns:a16="http://schemas.microsoft.com/office/drawing/2014/main" id="{5C2A4838-0F2B-18C8-1CC5-5C6BE9D1FC60}"/>
                </a:ext>
              </a:extLst>
            </p:cNvPr>
            <p:cNvPicPr>
              <a:picLocks noChangeAspect="1"/>
            </p:cNvPicPr>
            <p:nvPr/>
          </p:nvPicPr>
          <p:blipFill>
            <a:blip r:embed="rId6"/>
            <a:srcRect b="11799"/>
            <a:stretch/>
          </p:blipFill>
          <p:spPr>
            <a:xfrm rot="16200000">
              <a:off x="5287063" y="-11268937"/>
              <a:ext cx="1536591" cy="25691785"/>
            </a:xfrm>
            <a:prstGeom prst="rect">
              <a:avLst/>
            </a:prstGeom>
          </p:spPr>
        </p:pic>
        <p:grpSp>
          <p:nvGrpSpPr>
            <p:cNvPr id="11" name="Gruppieren 10">
              <a:extLst>
                <a:ext uri="{FF2B5EF4-FFF2-40B4-BE49-F238E27FC236}">
                  <a16:creationId xmlns:a16="http://schemas.microsoft.com/office/drawing/2014/main" id="{FCA5CB5B-6EA1-C037-1631-0E1EBFE96440}"/>
                </a:ext>
              </a:extLst>
            </p:cNvPr>
            <p:cNvGrpSpPr/>
            <p:nvPr/>
          </p:nvGrpSpPr>
          <p:grpSpPr>
            <a:xfrm>
              <a:off x="391119" y="2397759"/>
              <a:ext cx="1717120" cy="3928049"/>
              <a:chOff x="7604720" y="2397760"/>
              <a:chExt cx="1717120" cy="3928049"/>
            </a:xfrm>
          </p:grpSpPr>
          <p:cxnSp>
            <p:nvCxnSpPr>
              <p:cNvPr id="15" name="Gerade Verbindung mit Pfeil 14">
                <a:extLst>
                  <a:ext uri="{FF2B5EF4-FFF2-40B4-BE49-F238E27FC236}">
                    <a16:creationId xmlns:a16="http://schemas.microsoft.com/office/drawing/2014/main" id="{7156EB09-3A59-C1D7-6349-826F08BF8E4D}"/>
                  </a:ext>
                </a:extLst>
              </p:cNvPr>
              <p:cNvCxnSpPr>
                <a:cxnSpLocks/>
              </p:cNvCxnSpPr>
              <p:nvPr/>
            </p:nvCxnSpPr>
            <p:spPr>
              <a:xfrm>
                <a:off x="848868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Grafik 15">
                <a:extLst>
                  <a:ext uri="{FF2B5EF4-FFF2-40B4-BE49-F238E27FC236}">
                    <a16:creationId xmlns:a16="http://schemas.microsoft.com/office/drawing/2014/main" id="{BBF78A8F-54A6-E581-875B-45B7801D96E2}"/>
                  </a:ext>
                </a:extLst>
              </p:cNvPr>
              <p:cNvPicPr>
                <a:picLocks noChangeAspect="1"/>
              </p:cNvPicPr>
              <p:nvPr/>
            </p:nvPicPr>
            <p:blipFill>
              <a:blip r:embed="rId7"/>
              <a:srcRect l="3004" r="2204"/>
              <a:stretch/>
            </p:blipFill>
            <p:spPr>
              <a:xfrm>
                <a:off x="7604720" y="2699686"/>
                <a:ext cx="1717120" cy="3626123"/>
              </a:xfrm>
              <a:prstGeom prst="rect">
                <a:avLst/>
              </a:prstGeom>
            </p:spPr>
          </p:pic>
        </p:grpSp>
        <p:grpSp>
          <p:nvGrpSpPr>
            <p:cNvPr id="12" name="Gruppieren 11">
              <a:extLst>
                <a:ext uri="{FF2B5EF4-FFF2-40B4-BE49-F238E27FC236}">
                  <a16:creationId xmlns:a16="http://schemas.microsoft.com/office/drawing/2014/main" id="{57A86B38-48E4-988F-AC41-01C10648DA4B}"/>
                </a:ext>
              </a:extLst>
            </p:cNvPr>
            <p:cNvGrpSpPr/>
            <p:nvPr/>
          </p:nvGrpSpPr>
          <p:grpSpPr>
            <a:xfrm>
              <a:off x="2258460" y="2397759"/>
              <a:ext cx="1429582" cy="3922067"/>
              <a:chOff x="9472061" y="2397760"/>
              <a:chExt cx="1429582" cy="3922067"/>
            </a:xfrm>
          </p:grpSpPr>
          <p:cxnSp>
            <p:nvCxnSpPr>
              <p:cNvPr id="13" name="Gerade Verbindung mit Pfeil 12">
                <a:extLst>
                  <a:ext uri="{FF2B5EF4-FFF2-40B4-BE49-F238E27FC236}">
                    <a16:creationId xmlns:a16="http://schemas.microsoft.com/office/drawing/2014/main" id="{7359C1B0-F8B2-F97D-359E-22DBB83D0EE1}"/>
                  </a:ext>
                </a:extLst>
              </p:cNvPr>
              <p:cNvCxnSpPr>
                <a:cxnSpLocks/>
              </p:cNvCxnSpPr>
              <p:nvPr/>
            </p:nvCxnSpPr>
            <p:spPr>
              <a:xfrm>
                <a:off x="997712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Grafik 13">
                <a:extLst>
                  <a:ext uri="{FF2B5EF4-FFF2-40B4-BE49-F238E27FC236}">
                    <a16:creationId xmlns:a16="http://schemas.microsoft.com/office/drawing/2014/main" id="{4AB6156C-B593-3C6E-9979-68FF09958FA8}"/>
                  </a:ext>
                </a:extLst>
              </p:cNvPr>
              <p:cNvPicPr>
                <a:picLocks noChangeAspect="1"/>
              </p:cNvPicPr>
              <p:nvPr/>
            </p:nvPicPr>
            <p:blipFill>
              <a:blip r:embed="rId8"/>
              <a:stretch>
                <a:fillRect/>
              </a:stretch>
            </p:blipFill>
            <p:spPr>
              <a:xfrm>
                <a:off x="9472061" y="2757506"/>
                <a:ext cx="1429582" cy="3562321"/>
              </a:xfrm>
              <a:prstGeom prst="rect">
                <a:avLst/>
              </a:prstGeom>
            </p:spPr>
          </p:pic>
        </p:grpSp>
        <p:grpSp>
          <p:nvGrpSpPr>
            <p:cNvPr id="40" name="Gruppieren 39">
              <a:extLst>
                <a:ext uri="{FF2B5EF4-FFF2-40B4-BE49-F238E27FC236}">
                  <a16:creationId xmlns:a16="http://schemas.microsoft.com/office/drawing/2014/main" id="{6FE08AE5-4F19-00D7-8CC7-5FC7EE34E66D}"/>
                </a:ext>
              </a:extLst>
            </p:cNvPr>
            <p:cNvGrpSpPr/>
            <p:nvPr/>
          </p:nvGrpSpPr>
          <p:grpSpPr>
            <a:xfrm>
              <a:off x="3827556" y="2411653"/>
              <a:ext cx="1644903" cy="1544954"/>
              <a:chOff x="3827556" y="2411653"/>
              <a:chExt cx="1644903" cy="1544954"/>
            </a:xfrm>
          </p:grpSpPr>
          <p:cxnSp>
            <p:nvCxnSpPr>
              <p:cNvPr id="24" name="Gerade Verbindung mit Pfeil 23">
                <a:extLst>
                  <a:ext uri="{FF2B5EF4-FFF2-40B4-BE49-F238E27FC236}">
                    <a16:creationId xmlns:a16="http://schemas.microsoft.com/office/drawing/2014/main" id="{44005B71-24E3-AB22-2990-C2B39FAD7FB8}"/>
                  </a:ext>
                </a:extLst>
              </p:cNvPr>
              <p:cNvCxnSpPr>
                <a:cxnSpLocks/>
              </p:cNvCxnSpPr>
              <p:nvPr/>
            </p:nvCxnSpPr>
            <p:spPr>
              <a:xfrm>
                <a:off x="4622111" y="2411653"/>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6" name="Grafik 25">
                <a:extLst>
                  <a:ext uri="{FF2B5EF4-FFF2-40B4-BE49-F238E27FC236}">
                    <a16:creationId xmlns:a16="http://schemas.microsoft.com/office/drawing/2014/main" id="{9F68AAC7-894D-EAD9-6C49-F3298376FC65}"/>
                  </a:ext>
                </a:extLst>
              </p:cNvPr>
              <p:cNvPicPr>
                <a:picLocks noChangeAspect="1"/>
              </p:cNvPicPr>
              <p:nvPr/>
            </p:nvPicPr>
            <p:blipFill>
              <a:blip r:embed="rId9"/>
              <a:stretch>
                <a:fillRect/>
              </a:stretch>
            </p:blipFill>
            <p:spPr>
              <a:xfrm>
                <a:off x="3827556" y="2755567"/>
                <a:ext cx="1644903" cy="1201040"/>
              </a:xfrm>
              <a:prstGeom prst="rect">
                <a:avLst/>
              </a:prstGeom>
            </p:spPr>
          </p:pic>
        </p:grpSp>
        <p:grpSp>
          <p:nvGrpSpPr>
            <p:cNvPr id="45" name="Gruppieren 44">
              <a:extLst>
                <a:ext uri="{FF2B5EF4-FFF2-40B4-BE49-F238E27FC236}">
                  <a16:creationId xmlns:a16="http://schemas.microsoft.com/office/drawing/2014/main" id="{50870164-256B-348C-A574-FEFD45A8B759}"/>
                </a:ext>
              </a:extLst>
            </p:cNvPr>
            <p:cNvGrpSpPr/>
            <p:nvPr/>
          </p:nvGrpSpPr>
          <p:grpSpPr>
            <a:xfrm>
              <a:off x="5991699" y="2444056"/>
              <a:ext cx="3184859" cy="3911089"/>
              <a:chOff x="5991699" y="2444056"/>
              <a:chExt cx="3184859" cy="3911089"/>
            </a:xfrm>
          </p:grpSpPr>
          <p:cxnSp>
            <p:nvCxnSpPr>
              <p:cNvPr id="33" name="Gerade Verbindung mit Pfeil 32">
                <a:extLst>
                  <a:ext uri="{FF2B5EF4-FFF2-40B4-BE49-F238E27FC236}">
                    <a16:creationId xmlns:a16="http://schemas.microsoft.com/office/drawing/2014/main" id="{32C038AE-E2E8-AC39-74A2-622E59F89FFD}"/>
                  </a:ext>
                </a:extLst>
              </p:cNvPr>
              <p:cNvCxnSpPr>
                <a:cxnSpLocks/>
              </p:cNvCxnSpPr>
              <p:nvPr/>
            </p:nvCxnSpPr>
            <p:spPr>
              <a:xfrm>
                <a:off x="6110550"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9" name="Gruppieren 38">
                <a:extLst>
                  <a:ext uri="{FF2B5EF4-FFF2-40B4-BE49-F238E27FC236}">
                    <a16:creationId xmlns:a16="http://schemas.microsoft.com/office/drawing/2014/main" id="{96ED6A57-C80B-5ACE-6E5F-411A6D938EA4}"/>
                  </a:ext>
                </a:extLst>
              </p:cNvPr>
              <p:cNvGrpSpPr/>
              <p:nvPr/>
            </p:nvGrpSpPr>
            <p:grpSpPr>
              <a:xfrm>
                <a:off x="5991699" y="2444056"/>
                <a:ext cx="3184859" cy="3911089"/>
                <a:chOff x="5991699" y="2444056"/>
                <a:chExt cx="3184859" cy="3911089"/>
              </a:xfrm>
            </p:grpSpPr>
            <p:pic>
              <p:nvPicPr>
                <p:cNvPr id="25" name="Grafik 24">
                  <a:extLst>
                    <a:ext uri="{FF2B5EF4-FFF2-40B4-BE49-F238E27FC236}">
                      <a16:creationId xmlns:a16="http://schemas.microsoft.com/office/drawing/2014/main" id="{B9D71F6D-3C62-5B81-7579-87900D659364}"/>
                    </a:ext>
                  </a:extLst>
                </p:cNvPr>
                <p:cNvPicPr>
                  <a:picLocks noChangeAspect="1"/>
                </p:cNvPicPr>
                <p:nvPr/>
              </p:nvPicPr>
              <p:blipFill>
                <a:blip r:embed="rId10"/>
                <a:stretch>
                  <a:fillRect/>
                </a:stretch>
              </p:blipFill>
              <p:spPr>
                <a:xfrm>
                  <a:off x="5991699" y="4325572"/>
                  <a:ext cx="3184859" cy="2029573"/>
                </a:xfrm>
                <a:prstGeom prst="rect">
                  <a:avLst/>
                </a:prstGeom>
              </p:spPr>
            </p:pic>
            <p:cxnSp>
              <p:nvCxnSpPr>
                <p:cNvPr id="36" name="Gerade Verbindung mit Pfeil 35">
                  <a:extLst>
                    <a:ext uri="{FF2B5EF4-FFF2-40B4-BE49-F238E27FC236}">
                      <a16:creationId xmlns:a16="http://schemas.microsoft.com/office/drawing/2014/main" id="{BD7CFB83-E1F6-156B-3B29-D6DB3CF223CA}"/>
                    </a:ext>
                  </a:extLst>
                </p:cNvPr>
                <p:cNvCxnSpPr>
                  <a:cxnSpLocks/>
                </p:cNvCxnSpPr>
                <p:nvPr/>
              </p:nvCxnSpPr>
              <p:spPr>
                <a:xfrm>
                  <a:off x="9082350"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42" name="Gruppieren 41">
              <a:extLst>
                <a:ext uri="{FF2B5EF4-FFF2-40B4-BE49-F238E27FC236}">
                  <a16:creationId xmlns:a16="http://schemas.microsoft.com/office/drawing/2014/main" id="{1CB7D9CA-52EB-3F1C-02E4-8BCACA55D31B}"/>
                </a:ext>
              </a:extLst>
            </p:cNvPr>
            <p:cNvGrpSpPr/>
            <p:nvPr/>
          </p:nvGrpSpPr>
          <p:grpSpPr>
            <a:xfrm>
              <a:off x="9594090" y="2411445"/>
              <a:ext cx="1906710" cy="1699931"/>
              <a:chOff x="9594090" y="2411445"/>
              <a:chExt cx="1906710" cy="1699931"/>
            </a:xfrm>
          </p:grpSpPr>
          <p:cxnSp>
            <p:nvCxnSpPr>
              <p:cNvPr id="23" name="Gerade Verbindung mit Pfeil 22">
                <a:extLst>
                  <a:ext uri="{FF2B5EF4-FFF2-40B4-BE49-F238E27FC236}">
                    <a16:creationId xmlns:a16="http://schemas.microsoft.com/office/drawing/2014/main" id="{2BD8ADF9-7A04-2953-8B16-92EE6D5AA752}"/>
                  </a:ext>
                </a:extLst>
              </p:cNvPr>
              <p:cNvCxnSpPr>
                <a:cxnSpLocks/>
              </p:cNvCxnSpPr>
              <p:nvPr/>
            </p:nvCxnSpPr>
            <p:spPr>
              <a:xfrm>
                <a:off x="10547207"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7" name="Grafik 36">
                <a:extLst>
                  <a:ext uri="{FF2B5EF4-FFF2-40B4-BE49-F238E27FC236}">
                    <a16:creationId xmlns:a16="http://schemas.microsoft.com/office/drawing/2014/main" id="{A7CBDCDD-33C0-8C34-2D35-B592092193C7}"/>
                  </a:ext>
                </a:extLst>
              </p:cNvPr>
              <p:cNvPicPr>
                <a:picLocks noChangeAspect="1"/>
              </p:cNvPicPr>
              <p:nvPr/>
            </p:nvPicPr>
            <p:blipFill>
              <a:blip r:embed="rId11"/>
              <a:stretch>
                <a:fillRect/>
              </a:stretch>
            </p:blipFill>
            <p:spPr>
              <a:xfrm>
                <a:off x="9594090" y="2755567"/>
                <a:ext cx="1906710" cy="1355809"/>
              </a:xfrm>
              <a:prstGeom prst="rect">
                <a:avLst/>
              </a:prstGeom>
            </p:spPr>
          </p:pic>
        </p:grpSp>
        <p:grpSp>
          <p:nvGrpSpPr>
            <p:cNvPr id="41" name="Gruppieren 40">
              <a:extLst>
                <a:ext uri="{FF2B5EF4-FFF2-40B4-BE49-F238E27FC236}">
                  <a16:creationId xmlns:a16="http://schemas.microsoft.com/office/drawing/2014/main" id="{75EAC0BA-1692-0E36-24CE-9CB3A6AA51FB}"/>
                </a:ext>
              </a:extLst>
            </p:cNvPr>
            <p:cNvGrpSpPr/>
            <p:nvPr/>
          </p:nvGrpSpPr>
          <p:grpSpPr>
            <a:xfrm>
              <a:off x="6869933" y="2411445"/>
              <a:ext cx="1285410" cy="1757389"/>
              <a:chOff x="6869933" y="2411445"/>
              <a:chExt cx="1285410" cy="1757389"/>
            </a:xfrm>
          </p:grpSpPr>
          <p:pic>
            <p:nvPicPr>
              <p:cNvPr id="27" name="Grafik 26">
                <a:extLst>
                  <a:ext uri="{FF2B5EF4-FFF2-40B4-BE49-F238E27FC236}">
                    <a16:creationId xmlns:a16="http://schemas.microsoft.com/office/drawing/2014/main" id="{5F6BB336-828E-7861-293D-A70E42DB41E0}"/>
                  </a:ext>
                </a:extLst>
              </p:cNvPr>
              <p:cNvPicPr>
                <a:picLocks noChangeAspect="1"/>
              </p:cNvPicPr>
              <p:nvPr/>
            </p:nvPicPr>
            <p:blipFill>
              <a:blip r:embed="rId12"/>
              <a:stretch>
                <a:fillRect/>
              </a:stretch>
            </p:blipFill>
            <p:spPr>
              <a:xfrm>
                <a:off x="6869933" y="2755568"/>
                <a:ext cx="1285410" cy="1413266"/>
              </a:xfrm>
              <a:prstGeom prst="rect">
                <a:avLst/>
              </a:prstGeom>
            </p:spPr>
          </p:pic>
          <p:cxnSp>
            <p:nvCxnSpPr>
              <p:cNvPr id="38" name="Gerade Verbindung mit Pfeil 37">
                <a:extLst>
                  <a:ext uri="{FF2B5EF4-FFF2-40B4-BE49-F238E27FC236}">
                    <a16:creationId xmlns:a16="http://schemas.microsoft.com/office/drawing/2014/main" id="{68527C3C-D39E-8C90-E615-72476D1BC646}"/>
                  </a:ext>
                </a:extLst>
              </p:cNvPr>
              <p:cNvCxnSpPr>
                <a:cxnSpLocks/>
              </p:cNvCxnSpPr>
              <p:nvPr/>
            </p:nvCxnSpPr>
            <p:spPr>
              <a:xfrm>
                <a:off x="7560167"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
        <p:nvSpPr>
          <p:cNvPr id="28" name="Rechteck 27">
            <a:extLst>
              <a:ext uri="{FF2B5EF4-FFF2-40B4-BE49-F238E27FC236}">
                <a16:creationId xmlns:a16="http://schemas.microsoft.com/office/drawing/2014/main" id="{E326190B-9FEC-C2B0-718F-F1BD9AF57E49}"/>
              </a:ext>
            </a:extLst>
          </p:cNvPr>
          <p:cNvSpPr/>
          <p:nvPr/>
        </p:nvSpPr>
        <p:spPr>
          <a:xfrm>
            <a:off x="0" y="0"/>
            <a:ext cx="322578"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Rechteck 28">
            <a:extLst>
              <a:ext uri="{FF2B5EF4-FFF2-40B4-BE49-F238E27FC236}">
                <a16:creationId xmlns:a16="http://schemas.microsoft.com/office/drawing/2014/main" id="{FCDBA2DE-D60F-94AA-F0D9-D04F8C3DA8B9}"/>
              </a:ext>
            </a:extLst>
          </p:cNvPr>
          <p:cNvSpPr/>
          <p:nvPr/>
        </p:nvSpPr>
        <p:spPr>
          <a:xfrm>
            <a:off x="11952183" y="0"/>
            <a:ext cx="24702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Titel 5">
            <a:extLst>
              <a:ext uri="{FF2B5EF4-FFF2-40B4-BE49-F238E27FC236}">
                <a16:creationId xmlns:a16="http://schemas.microsoft.com/office/drawing/2014/main" id="{BF9071D1-05B1-A46A-28E7-6FF088A48545}"/>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72861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4.58333E-6 -2.22222E-6 L -0.57916 -2.22222E-6 " pathEditMode="relative" rAng="0" ptsTypes="AA">
                                      <p:cBhvr>
                                        <p:cTn id="6" dur="2000" fill="hold"/>
                                        <p:tgtEl>
                                          <p:spTgt spid="2"/>
                                        </p:tgtEl>
                                        <p:attrNameLst>
                                          <p:attrName>ppt_x</p:attrName>
                                          <p:attrName>ppt_y</p:attrName>
                                        </p:attrNameLst>
                                      </p:cBhvr>
                                      <p:rCtr x="-289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29</a:t>
            </a:fld>
            <a:endParaRPr lang="de-CH" noProof="0"/>
          </a:p>
        </p:txBody>
      </p:sp>
      <p:grpSp>
        <p:nvGrpSpPr>
          <p:cNvPr id="7" name="Gruppieren 6">
            <a:extLst>
              <a:ext uri="{FF2B5EF4-FFF2-40B4-BE49-F238E27FC236}">
                <a16:creationId xmlns:a16="http://schemas.microsoft.com/office/drawing/2014/main" id="{65946FA5-8CF5-53D8-157C-5524577E3099}"/>
              </a:ext>
            </a:extLst>
          </p:cNvPr>
          <p:cNvGrpSpPr/>
          <p:nvPr/>
        </p:nvGrpSpPr>
        <p:grpSpPr>
          <a:xfrm>
            <a:off x="-6599951" y="2397759"/>
            <a:ext cx="3524686" cy="2609004"/>
            <a:chOff x="613650" y="2397760"/>
            <a:chExt cx="3524686" cy="2609004"/>
          </a:xfrm>
        </p:grpSpPr>
        <p:pic>
          <p:nvPicPr>
            <p:cNvPr id="21" name="Grafik 20">
              <a:extLst>
                <a:ext uri="{FF2B5EF4-FFF2-40B4-BE49-F238E27FC236}">
                  <a16:creationId xmlns:a16="http://schemas.microsoft.com/office/drawing/2014/main" id="{3B9DE706-8550-9DF9-0ED4-37D0924CD250}"/>
                </a:ext>
              </a:extLst>
            </p:cNvPr>
            <p:cNvPicPr>
              <a:picLocks noChangeAspect="1"/>
            </p:cNvPicPr>
            <p:nvPr/>
          </p:nvPicPr>
          <p:blipFill>
            <a:blip r:embed="rId3"/>
            <a:stretch>
              <a:fillRect/>
            </a:stretch>
          </p:blipFill>
          <p:spPr>
            <a:xfrm>
              <a:off x="613650" y="2769402"/>
              <a:ext cx="3524686" cy="2237362"/>
            </a:xfrm>
            <a:prstGeom prst="rect">
              <a:avLst/>
            </a:prstGeom>
          </p:spPr>
        </p:pic>
        <p:cxnSp>
          <p:nvCxnSpPr>
            <p:cNvPr id="22" name="Gerade Verbindung mit Pfeil 21">
              <a:extLst>
                <a:ext uri="{FF2B5EF4-FFF2-40B4-BE49-F238E27FC236}">
                  <a16:creationId xmlns:a16="http://schemas.microsoft.com/office/drawing/2014/main" id="{FC2E887C-DE2B-B339-E5D5-14A99D82F28E}"/>
                </a:ext>
              </a:extLst>
            </p:cNvPr>
            <p:cNvCxnSpPr>
              <a:cxnSpLocks/>
            </p:cNvCxnSpPr>
            <p:nvPr/>
          </p:nvCxnSpPr>
          <p:spPr>
            <a:xfrm>
              <a:off x="2523313"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 name="Gruppieren 7">
            <a:extLst>
              <a:ext uri="{FF2B5EF4-FFF2-40B4-BE49-F238E27FC236}">
                <a16:creationId xmlns:a16="http://schemas.microsoft.com/office/drawing/2014/main" id="{E76B846F-B7C9-573A-A837-2CEEFB27ECE4}"/>
              </a:ext>
            </a:extLst>
          </p:cNvPr>
          <p:cNvGrpSpPr/>
          <p:nvPr/>
        </p:nvGrpSpPr>
        <p:grpSpPr>
          <a:xfrm>
            <a:off x="-2960919" y="2397759"/>
            <a:ext cx="2599516" cy="1960880"/>
            <a:chOff x="4252682" y="2397760"/>
            <a:chExt cx="2599516" cy="1960880"/>
          </a:xfrm>
        </p:grpSpPr>
        <p:pic>
          <p:nvPicPr>
            <p:cNvPr id="19" name="Grafik 18">
              <a:extLst>
                <a:ext uri="{FF2B5EF4-FFF2-40B4-BE49-F238E27FC236}">
                  <a16:creationId xmlns:a16="http://schemas.microsoft.com/office/drawing/2014/main" id="{9C22234C-C75D-16BA-7004-1B62FADFE5F7}"/>
                </a:ext>
              </a:extLst>
            </p:cNvPr>
            <p:cNvPicPr>
              <a:picLocks noChangeAspect="1"/>
            </p:cNvPicPr>
            <p:nvPr/>
          </p:nvPicPr>
          <p:blipFill>
            <a:blip r:embed="rId4"/>
            <a:stretch>
              <a:fillRect/>
            </a:stretch>
          </p:blipFill>
          <p:spPr>
            <a:xfrm>
              <a:off x="4252682" y="2769401"/>
              <a:ext cx="2599516" cy="1589239"/>
            </a:xfrm>
            <a:prstGeom prst="rect">
              <a:avLst/>
            </a:prstGeom>
          </p:spPr>
        </p:pic>
        <p:cxnSp>
          <p:nvCxnSpPr>
            <p:cNvPr id="20" name="Gerade Verbindung mit Pfeil 19">
              <a:extLst>
                <a:ext uri="{FF2B5EF4-FFF2-40B4-BE49-F238E27FC236}">
                  <a16:creationId xmlns:a16="http://schemas.microsoft.com/office/drawing/2014/main" id="{C86C7D64-2676-F772-F85F-D9808BC2BD33}"/>
                </a:ext>
              </a:extLst>
            </p:cNvPr>
            <p:cNvCxnSpPr>
              <a:cxnSpLocks/>
            </p:cNvCxnSpPr>
            <p:nvPr/>
          </p:nvCxnSpPr>
          <p:spPr>
            <a:xfrm>
              <a:off x="555244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9" name="Gruppieren 8">
            <a:extLst>
              <a:ext uri="{FF2B5EF4-FFF2-40B4-BE49-F238E27FC236}">
                <a16:creationId xmlns:a16="http://schemas.microsoft.com/office/drawing/2014/main" id="{707084E7-30C1-2D10-8B7C-F714B1E9D891}"/>
              </a:ext>
            </a:extLst>
          </p:cNvPr>
          <p:cNvGrpSpPr/>
          <p:nvPr/>
        </p:nvGrpSpPr>
        <p:grpSpPr>
          <a:xfrm>
            <a:off x="-3075265" y="2397759"/>
            <a:ext cx="3110824" cy="3871560"/>
            <a:chOff x="4138336" y="2397760"/>
            <a:chExt cx="3110824" cy="3871560"/>
          </a:xfrm>
        </p:grpSpPr>
        <p:pic>
          <p:nvPicPr>
            <p:cNvPr id="17" name="Picture 5">
              <a:extLst>
                <a:ext uri="{FF2B5EF4-FFF2-40B4-BE49-F238E27FC236}">
                  <a16:creationId xmlns:a16="http://schemas.microsoft.com/office/drawing/2014/main" id="{F699E31F-F8D5-AF5B-2313-6CD127152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336" y="4588486"/>
              <a:ext cx="3110824" cy="168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Gerade Verbindung mit Pfeil 17">
              <a:extLst>
                <a:ext uri="{FF2B5EF4-FFF2-40B4-BE49-F238E27FC236}">
                  <a16:creationId xmlns:a16="http://schemas.microsoft.com/office/drawing/2014/main" id="{858AAB61-7A2E-E000-50B9-3B23178856F3}"/>
                </a:ext>
              </a:extLst>
            </p:cNvPr>
            <p:cNvCxnSpPr>
              <a:cxnSpLocks/>
            </p:cNvCxnSpPr>
            <p:nvPr/>
          </p:nvCxnSpPr>
          <p:spPr>
            <a:xfrm>
              <a:off x="6974840" y="2397760"/>
              <a:ext cx="0" cy="205740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 name="Grafik 9">
            <a:extLst>
              <a:ext uri="{FF2B5EF4-FFF2-40B4-BE49-F238E27FC236}">
                <a16:creationId xmlns:a16="http://schemas.microsoft.com/office/drawing/2014/main" id="{5C2A4838-0F2B-18C8-1CC5-5C6BE9D1FC60}"/>
              </a:ext>
            </a:extLst>
          </p:cNvPr>
          <p:cNvPicPr>
            <a:picLocks noChangeAspect="1"/>
          </p:cNvPicPr>
          <p:nvPr/>
        </p:nvPicPr>
        <p:blipFill>
          <a:blip r:embed="rId6"/>
          <a:srcRect b="11799"/>
          <a:stretch/>
        </p:blipFill>
        <p:spPr>
          <a:xfrm rot="16200000">
            <a:off x="-1773208" y="-11268937"/>
            <a:ext cx="1536591" cy="25691785"/>
          </a:xfrm>
          <a:prstGeom prst="rect">
            <a:avLst/>
          </a:prstGeom>
        </p:spPr>
      </p:pic>
      <p:grpSp>
        <p:nvGrpSpPr>
          <p:cNvPr id="11" name="Gruppieren 10">
            <a:extLst>
              <a:ext uri="{FF2B5EF4-FFF2-40B4-BE49-F238E27FC236}">
                <a16:creationId xmlns:a16="http://schemas.microsoft.com/office/drawing/2014/main" id="{FCA5CB5B-6EA1-C037-1631-0E1EBFE96440}"/>
              </a:ext>
            </a:extLst>
          </p:cNvPr>
          <p:cNvGrpSpPr/>
          <p:nvPr/>
        </p:nvGrpSpPr>
        <p:grpSpPr>
          <a:xfrm>
            <a:off x="-6669152" y="2397759"/>
            <a:ext cx="1717120" cy="3928049"/>
            <a:chOff x="7604720" y="2397760"/>
            <a:chExt cx="1717120" cy="3928049"/>
          </a:xfrm>
        </p:grpSpPr>
        <p:cxnSp>
          <p:nvCxnSpPr>
            <p:cNvPr id="15" name="Gerade Verbindung mit Pfeil 14">
              <a:extLst>
                <a:ext uri="{FF2B5EF4-FFF2-40B4-BE49-F238E27FC236}">
                  <a16:creationId xmlns:a16="http://schemas.microsoft.com/office/drawing/2014/main" id="{7156EB09-3A59-C1D7-6349-826F08BF8E4D}"/>
                </a:ext>
              </a:extLst>
            </p:cNvPr>
            <p:cNvCxnSpPr>
              <a:cxnSpLocks/>
            </p:cNvCxnSpPr>
            <p:nvPr/>
          </p:nvCxnSpPr>
          <p:spPr>
            <a:xfrm>
              <a:off x="848868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Grafik 15">
              <a:extLst>
                <a:ext uri="{FF2B5EF4-FFF2-40B4-BE49-F238E27FC236}">
                  <a16:creationId xmlns:a16="http://schemas.microsoft.com/office/drawing/2014/main" id="{BBF78A8F-54A6-E581-875B-45B7801D96E2}"/>
                </a:ext>
              </a:extLst>
            </p:cNvPr>
            <p:cNvPicPr>
              <a:picLocks noChangeAspect="1"/>
            </p:cNvPicPr>
            <p:nvPr/>
          </p:nvPicPr>
          <p:blipFill>
            <a:blip r:embed="rId7"/>
            <a:srcRect l="3004" r="2204"/>
            <a:stretch/>
          </p:blipFill>
          <p:spPr>
            <a:xfrm>
              <a:off x="7604720" y="2699686"/>
              <a:ext cx="1717120" cy="3626123"/>
            </a:xfrm>
            <a:prstGeom prst="rect">
              <a:avLst/>
            </a:prstGeom>
          </p:spPr>
        </p:pic>
      </p:grpSp>
      <p:grpSp>
        <p:nvGrpSpPr>
          <p:cNvPr id="12" name="Gruppieren 11">
            <a:extLst>
              <a:ext uri="{FF2B5EF4-FFF2-40B4-BE49-F238E27FC236}">
                <a16:creationId xmlns:a16="http://schemas.microsoft.com/office/drawing/2014/main" id="{57A86B38-48E4-988F-AC41-01C10648DA4B}"/>
              </a:ext>
            </a:extLst>
          </p:cNvPr>
          <p:cNvGrpSpPr/>
          <p:nvPr/>
        </p:nvGrpSpPr>
        <p:grpSpPr>
          <a:xfrm>
            <a:off x="-4801811" y="2397759"/>
            <a:ext cx="1429582" cy="3922067"/>
            <a:chOff x="9472061" y="2397760"/>
            <a:chExt cx="1429582" cy="3922067"/>
          </a:xfrm>
        </p:grpSpPr>
        <p:cxnSp>
          <p:nvCxnSpPr>
            <p:cNvPr id="13" name="Gerade Verbindung mit Pfeil 12">
              <a:extLst>
                <a:ext uri="{FF2B5EF4-FFF2-40B4-BE49-F238E27FC236}">
                  <a16:creationId xmlns:a16="http://schemas.microsoft.com/office/drawing/2014/main" id="{7359C1B0-F8B2-F97D-359E-22DBB83D0EE1}"/>
                </a:ext>
              </a:extLst>
            </p:cNvPr>
            <p:cNvCxnSpPr>
              <a:cxnSpLocks/>
            </p:cNvCxnSpPr>
            <p:nvPr/>
          </p:nvCxnSpPr>
          <p:spPr>
            <a:xfrm>
              <a:off x="997712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Grafik 13">
              <a:extLst>
                <a:ext uri="{FF2B5EF4-FFF2-40B4-BE49-F238E27FC236}">
                  <a16:creationId xmlns:a16="http://schemas.microsoft.com/office/drawing/2014/main" id="{4AB6156C-B593-3C6E-9979-68FF09958FA8}"/>
                </a:ext>
              </a:extLst>
            </p:cNvPr>
            <p:cNvPicPr>
              <a:picLocks noChangeAspect="1"/>
            </p:cNvPicPr>
            <p:nvPr/>
          </p:nvPicPr>
          <p:blipFill>
            <a:blip r:embed="rId8"/>
            <a:stretch>
              <a:fillRect/>
            </a:stretch>
          </p:blipFill>
          <p:spPr>
            <a:xfrm>
              <a:off x="9472061" y="2757506"/>
              <a:ext cx="1429582" cy="3562321"/>
            </a:xfrm>
            <a:prstGeom prst="rect">
              <a:avLst/>
            </a:prstGeom>
          </p:spPr>
        </p:pic>
      </p:grpSp>
      <p:grpSp>
        <p:nvGrpSpPr>
          <p:cNvPr id="40" name="Gruppieren 39">
            <a:extLst>
              <a:ext uri="{FF2B5EF4-FFF2-40B4-BE49-F238E27FC236}">
                <a16:creationId xmlns:a16="http://schemas.microsoft.com/office/drawing/2014/main" id="{6FE08AE5-4F19-00D7-8CC7-5FC7EE34E66D}"/>
              </a:ext>
            </a:extLst>
          </p:cNvPr>
          <p:cNvGrpSpPr/>
          <p:nvPr/>
        </p:nvGrpSpPr>
        <p:grpSpPr>
          <a:xfrm>
            <a:off x="-3232715" y="2411653"/>
            <a:ext cx="1644903" cy="1544954"/>
            <a:chOff x="3827556" y="2411653"/>
            <a:chExt cx="1644903" cy="1544954"/>
          </a:xfrm>
        </p:grpSpPr>
        <p:cxnSp>
          <p:nvCxnSpPr>
            <p:cNvPr id="24" name="Gerade Verbindung mit Pfeil 23">
              <a:extLst>
                <a:ext uri="{FF2B5EF4-FFF2-40B4-BE49-F238E27FC236}">
                  <a16:creationId xmlns:a16="http://schemas.microsoft.com/office/drawing/2014/main" id="{44005B71-24E3-AB22-2990-C2B39FAD7FB8}"/>
                </a:ext>
              </a:extLst>
            </p:cNvPr>
            <p:cNvCxnSpPr>
              <a:cxnSpLocks/>
            </p:cNvCxnSpPr>
            <p:nvPr/>
          </p:nvCxnSpPr>
          <p:spPr>
            <a:xfrm>
              <a:off x="4622111" y="2411653"/>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6" name="Grafik 25">
              <a:extLst>
                <a:ext uri="{FF2B5EF4-FFF2-40B4-BE49-F238E27FC236}">
                  <a16:creationId xmlns:a16="http://schemas.microsoft.com/office/drawing/2014/main" id="{9F68AAC7-894D-EAD9-6C49-F3298376FC65}"/>
                </a:ext>
              </a:extLst>
            </p:cNvPr>
            <p:cNvPicPr>
              <a:picLocks noChangeAspect="1"/>
            </p:cNvPicPr>
            <p:nvPr/>
          </p:nvPicPr>
          <p:blipFill>
            <a:blip r:embed="rId9"/>
            <a:stretch>
              <a:fillRect/>
            </a:stretch>
          </p:blipFill>
          <p:spPr>
            <a:xfrm>
              <a:off x="3827556" y="2755567"/>
              <a:ext cx="1644903" cy="1201040"/>
            </a:xfrm>
            <a:prstGeom prst="rect">
              <a:avLst/>
            </a:prstGeom>
          </p:spPr>
        </p:pic>
      </p:grpSp>
      <p:cxnSp>
        <p:nvCxnSpPr>
          <p:cNvPr id="33" name="Gerade Verbindung mit Pfeil 32">
            <a:extLst>
              <a:ext uri="{FF2B5EF4-FFF2-40B4-BE49-F238E27FC236}">
                <a16:creationId xmlns:a16="http://schemas.microsoft.com/office/drawing/2014/main" id="{32C038AE-E2E8-AC39-74A2-622E59F89FFD}"/>
              </a:ext>
            </a:extLst>
          </p:cNvPr>
          <p:cNvCxnSpPr>
            <a:cxnSpLocks/>
          </p:cNvCxnSpPr>
          <p:nvPr/>
        </p:nvCxnSpPr>
        <p:spPr>
          <a:xfrm>
            <a:off x="-949721"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5" name="Grafik 24">
            <a:extLst>
              <a:ext uri="{FF2B5EF4-FFF2-40B4-BE49-F238E27FC236}">
                <a16:creationId xmlns:a16="http://schemas.microsoft.com/office/drawing/2014/main" id="{B9D71F6D-3C62-5B81-7579-87900D659364}"/>
              </a:ext>
            </a:extLst>
          </p:cNvPr>
          <p:cNvPicPr>
            <a:picLocks noChangeAspect="1"/>
          </p:cNvPicPr>
          <p:nvPr/>
        </p:nvPicPr>
        <p:blipFill>
          <a:blip r:embed="rId10"/>
          <a:stretch>
            <a:fillRect/>
          </a:stretch>
        </p:blipFill>
        <p:spPr>
          <a:xfrm>
            <a:off x="-1068572" y="4325572"/>
            <a:ext cx="3184859" cy="2029573"/>
          </a:xfrm>
          <a:prstGeom prst="rect">
            <a:avLst/>
          </a:prstGeom>
        </p:spPr>
      </p:pic>
      <p:cxnSp>
        <p:nvCxnSpPr>
          <p:cNvPr id="36" name="Gerade Verbindung mit Pfeil 35">
            <a:extLst>
              <a:ext uri="{FF2B5EF4-FFF2-40B4-BE49-F238E27FC236}">
                <a16:creationId xmlns:a16="http://schemas.microsoft.com/office/drawing/2014/main" id="{BD7CFB83-E1F6-156B-3B29-D6DB3CF223CA}"/>
              </a:ext>
            </a:extLst>
          </p:cNvPr>
          <p:cNvCxnSpPr>
            <a:cxnSpLocks/>
          </p:cNvCxnSpPr>
          <p:nvPr/>
        </p:nvCxnSpPr>
        <p:spPr>
          <a:xfrm>
            <a:off x="2022079"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0" name="Gruppieren 49">
            <a:extLst>
              <a:ext uri="{FF2B5EF4-FFF2-40B4-BE49-F238E27FC236}">
                <a16:creationId xmlns:a16="http://schemas.microsoft.com/office/drawing/2014/main" id="{6F982C94-2D64-31EB-C69D-6F91E0720E84}"/>
              </a:ext>
            </a:extLst>
          </p:cNvPr>
          <p:cNvGrpSpPr/>
          <p:nvPr/>
        </p:nvGrpSpPr>
        <p:grpSpPr>
          <a:xfrm>
            <a:off x="2523314" y="2444056"/>
            <a:ext cx="4699055" cy="4025794"/>
            <a:chOff x="2523313" y="2444056"/>
            <a:chExt cx="4699055" cy="4025794"/>
          </a:xfrm>
        </p:grpSpPr>
        <p:pic>
          <p:nvPicPr>
            <p:cNvPr id="32" name="Grafik 31">
              <a:extLst>
                <a:ext uri="{FF2B5EF4-FFF2-40B4-BE49-F238E27FC236}">
                  <a16:creationId xmlns:a16="http://schemas.microsoft.com/office/drawing/2014/main" id="{80189B9E-5C90-BB1F-F3A7-279E7BE3A829}"/>
                </a:ext>
              </a:extLst>
            </p:cNvPr>
            <p:cNvPicPr>
              <a:picLocks noChangeAspect="1"/>
            </p:cNvPicPr>
            <p:nvPr/>
          </p:nvPicPr>
          <p:blipFill>
            <a:blip r:embed="rId11"/>
            <a:stretch>
              <a:fillRect/>
            </a:stretch>
          </p:blipFill>
          <p:spPr>
            <a:xfrm>
              <a:off x="2523313" y="4325572"/>
              <a:ext cx="4699055" cy="2144278"/>
            </a:xfrm>
            <a:prstGeom prst="rect">
              <a:avLst/>
            </a:prstGeom>
          </p:spPr>
        </p:pic>
        <p:cxnSp>
          <p:nvCxnSpPr>
            <p:cNvPr id="34" name="Gerade Verbindung mit Pfeil 33">
              <a:extLst>
                <a:ext uri="{FF2B5EF4-FFF2-40B4-BE49-F238E27FC236}">
                  <a16:creationId xmlns:a16="http://schemas.microsoft.com/office/drawing/2014/main" id="{B0AA81D5-2D26-50BF-3A2F-1361B844B869}"/>
                </a:ext>
              </a:extLst>
            </p:cNvPr>
            <p:cNvCxnSpPr>
              <a:cxnSpLocks/>
            </p:cNvCxnSpPr>
            <p:nvPr/>
          </p:nvCxnSpPr>
          <p:spPr>
            <a:xfrm>
              <a:off x="5015927" y="2444056"/>
              <a:ext cx="0" cy="2791696"/>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23" name="Gerade Verbindung mit Pfeil 22">
            <a:extLst>
              <a:ext uri="{FF2B5EF4-FFF2-40B4-BE49-F238E27FC236}">
                <a16:creationId xmlns:a16="http://schemas.microsoft.com/office/drawing/2014/main" id="{2BD8ADF9-7A04-2953-8B16-92EE6D5AA752}"/>
              </a:ext>
            </a:extLst>
          </p:cNvPr>
          <p:cNvCxnSpPr>
            <a:cxnSpLocks/>
          </p:cNvCxnSpPr>
          <p:nvPr/>
        </p:nvCxnSpPr>
        <p:spPr>
          <a:xfrm>
            <a:off x="3486936"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7" name="Grafik 36">
            <a:extLst>
              <a:ext uri="{FF2B5EF4-FFF2-40B4-BE49-F238E27FC236}">
                <a16:creationId xmlns:a16="http://schemas.microsoft.com/office/drawing/2014/main" id="{A7CBDCDD-33C0-8C34-2D35-B592092193C7}"/>
              </a:ext>
            </a:extLst>
          </p:cNvPr>
          <p:cNvPicPr>
            <a:picLocks noChangeAspect="1"/>
          </p:cNvPicPr>
          <p:nvPr/>
        </p:nvPicPr>
        <p:blipFill>
          <a:blip r:embed="rId12"/>
          <a:stretch>
            <a:fillRect/>
          </a:stretch>
        </p:blipFill>
        <p:spPr>
          <a:xfrm>
            <a:off x="2533819" y="2755567"/>
            <a:ext cx="1906710" cy="1355809"/>
          </a:xfrm>
          <a:prstGeom prst="rect">
            <a:avLst/>
          </a:prstGeom>
        </p:spPr>
      </p:pic>
      <p:grpSp>
        <p:nvGrpSpPr>
          <p:cNvPr id="41" name="Gruppieren 40">
            <a:extLst>
              <a:ext uri="{FF2B5EF4-FFF2-40B4-BE49-F238E27FC236}">
                <a16:creationId xmlns:a16="http://schemas.microsoft.com/office/drawing/2014/main" id="{75EAC0BA-1692-0E36-24CE-9CB3A6AA51FB}"/>
              </a:ext>
            </a:extLst>
          </p:cNvPr>
          <p:cNvGrpSpPr/>
          <p:nvPr/>
        </p:nvGrpSpPr>
        <p:grpSpPr>
          <a:xfrm>
            <a:off x="-190338" y="2411445"/>
            <a:ext cx="1285410" cy="1757389"/>
            <a:chOff x="6869933" y="2411445"/>
            <a:chExt cx="1285410" cy="1757389"/>
          </a:xfrm>
        </p:grpSpPr>
        <p:pic>
          <p:nvPicPr>
            <p:cNvPr id="27" name="Grafik 26">
              <a:extLst>
                <a:ext uri="{FF2B5EF4-FFF2-40B4-BE49-F238E27FC236}">
                  <a16:creationId xmlns:a16="http://schemas.microsoft.com/office/drawing/2014/main" id="{5F6BB336-828E-7861-293D-A70E42DB41E0}"/>
                </a:ext>
              </a:extLst>
            </p:cNvPr>
            <p:cNvPicPr>
              <a:picLocks noChangeAspect="1"/>
            </p:cNvPicPr>
            <p:nvPr/>
          </p:nvPicPr>
          <p:blipFill>
            <a:blip r:embed="rId13"/>
            <a:stretch>
              <a:fillRect/>
            </a:stretch>
          </p:blipFill>
          <p:spPr>
            <a:xfrm>
              <a:off x="6869933" y="2755568"/>
              <a:ext cx="1285410" cy="1413266"/>
            </a:xfrm>
            <a:prstGeom prst="rect">
              <a:avLst/>
            </a:prstGeom>
          </p:spPr>
        </p:pic>
        <p:cxnSp>
          <p:nvCxnSpPr>
            <p:cNvPr id="38" name="Gerade Verbindung mit Pfeil 37">
              <a:extLst>
                <a:ext uri="{FF2B5EF4-FFF2-40B4-BE49-F238E27FC236}">
                  <a16:creationId xmlns:a16="http://schemas.microsoft.com/office/drawing/2014/main" id="{68527C3C-D39E-8C90-E615-72476D1BC646}"/>
                </a:ext>
              </a:extLst>
            </p:cNvPr>
            <p:cNvCxnSpPr>
              <a:cxnSpLocks/>
            </p:cNvCxnSpPr>
            <p:nvPr/>
          </p:nvCxnSpPr>
          <p:spPr>
            <a:xfrm>
              <a:off x="7560167"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29" name="Gerader Verbinder 28">
            <a:extLst>
              <a:ext uri="{FF2B5EF4-FFF2-40B4-BE49-F238E27FC236}">
                <a16:creationId xmlns:a16="http://schemas.microsoft.com/office/drawing/2014/main" id="{72656271-987A-7FD1-6A6B-7F68E31A6CC8}"/>
              </a:ext>
            </a:extLst>
          </p:cNvPr>
          <p:cNvCxnSpPr>
            <a:cxnSpLocks/>
          </p:cNvCxnSpPr>
          <p:nvPr/>
        </p:nvCxnSpPr>
        <p:spPr>
          <a:xfrm flipV="1">
            <a:off x="-1004912" y="211667"/>
            <a:ext cx="0" cy="523295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51" name="Gruppieren 50">
            <a:extLst>
              <a:ext uri="{FF2B5EF4-FFF2-40B4-BE49-F238E27FC236}">
                <a16:creationId xmlns:a16="http://schemas.microsoft.com/office/drawing/2014/main" id="{12A430CB-5171-782B-A8B3-38FB0350C2D6}"/>
              </a:ext>
            </a:extLst>
          </p:cNvPr>
          <p:cNvGrpSpPr/>
          <p:nvPr/>
        </p:nvGrpSpPr>
        <p:grpSpPr>
          <a:xfrm>
            <a:off x="5266176" y="2411445"/>
            <a:ext cx="2557484" cy="1740452"/>
            <a:chOff x="5266176" y="2411445"/>
            <a:chExt cx="2557484" cy="1740452"/>
          </a:xfrm>
        </p:grpSpPr>
        <p:cxnSp>
          <p:nvCxnSpPr>
            <p:cNvPr id="46" name="Gerade Verbindung mit Pfeil 45">
              <a:extLst>
                <a:ext uri="{FF2B5EF4-FFF2-40B4-BE49-F238E27FC236}">
                  <a16:creationId xmlns:a16="http://schemas.microsoft.com/office/drawing/2014/main" id="{4C11322B-C0F7-844A-0819-B2C01913BBBC}"/>
                </a:ext>
              </a:extLst>
            </p:cNvPr>
            <p:cNvCxnSpPr>
              <a:cxnSpLocks/>
            </p:cNvCxnSpPr>
            <p:nvPr/>
          </p:nvCxnSpPr>
          <p:spPr>
            <a:xfrm>
              <a:off x="6476142"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4" name="Grafik 43">
              <a:extLst>
                <a:ext uri="{FF2B5EF4-FFF2-40B4-BE49-F238E27FC236}">
                  <a16:creationId xmlns:a16="http://schemas.microsoft.com/office/drawing/2014/main" id="{D3673F2A-B01A-AA35-F65B-38B60FAB0E8C}"/>
                </a:ext>
              </a:extLst>
            </p:cNvPr>
            <p:cNvPicPr>
              <a:picLocks noChangeAspect="1"/>
            </p:cNvPicPr>
            <p:nvPr/>
          </p:nvPicPr>
          <p:blipFill>
            <a:blip r:embed="rId14"/>
            <a:stretch>
              <a:fillRect/>
            </a:stretch>
          </p:blipFill>
          <p:spPr>
            <a:xfrm>
              <a:off x="5266176" y="2769400"/>
              <a:ext cx="2557484" cy="1382497"/>
            </a:xfrm>
            <a:prstGeom prst="rect">
              <a:avLst/>
            </a:prstGeom>
          </p:spPr>
        </p:pic>
      </p:grpSp>
      <p:grpSp>
        <p:nvGrpSpPr>
          <p:cNvPr id="52" name="Gruppieren 51">
            <a:extLst>
              <a:ext uri="{FF2B5EF4-FFF2-40B4-BE49-F238E27FC236}">
                <a16:creationId xmlns:a16="http://schemas.microsoft.com/office/drawing/2014/main" id="{DDBF7752-169F-ABA4-AAB0-B857FD8131D2}"/>
              </a:ext>
            </a:extLst>
          </p:cNvPr>
          <p:cNvGrpSpPr/>
          <p:nvPr/>
        </p:nvGrpSpPr>
        <p:grpSpPr>
          <a:xfrm>
            <a:off x="8009775" y="2411445"/>
            <a:ext cx="3561793" cy="2855332"/>
            <a:chOff x="8009775" y="2411445"/>
            <a:chExt cx="3561793" cy="2855332"/>
          </a:xfrm>
        </p:grpSpPr>
        <p:pic>
          <p:nvPicPr>
            <p:cNvPr id="48" name="Grafik 47">
              <a:extLst>
                <a:ext uri="{FF2B5EF4-FFF2-40B4-BE49-F238E27FC236}">
                  <a16:creationId xmlns:a16="http://schemas.microsoft.com/office/drawing/2014/main" id="{921D2D49-EC6B-5615-36B6-45A9CC936F84}"/>
                </a:ext>
              </a:extLst>
            </p:cNvPr>
            <p:cNvPicPr>
              <a:picLocks noChangeAspect="1"/>
            </p:cNvPicPr>
            <p:nvPr/>
          </p:nvPicPr>
          <p:blipFill>
            <a:blip r:embed="rId15"/>
            <a:stretch>
              <a:fillRect/>
            </a:stretch>
          </p:blipFill>
          <p:spPr>
            <a:xfrm>
              <a:off x="8009775" y="2772312"/>
              <a:ext cx="3561793" cy="2494465"/>
            </a:xfrm>
            <a:prstGeom prst="rect">
              <a:avLst/>
            </a:prstGeom>
          </p:spPr>
        </p:pic>
        <p:cxnSp>
          <p:nvCxnSpPr>
            <p:cNvPr id="49" name="Gerade Verbindung mit Pfeil 48">
              <a:extLst>
                <a:ext uri="{FF2B5EF4-FFF2-40B4-BE49-F238E27FC236}">
                  <a16:creationId xmlns:a16="http://schemas.microsoft.com/office/drawing/2014/main" id="{A245963B-25DF-DED7-1812-C3DCE215BFB1}"/>
                </a:ext>
              </a:extLst>
            </p:cNvPr>
            <p:cNvCxnSpPr>
              <a:cxnSpLocks/>
            </p:cNvCxnSpPr>
            <p:nvPr/>
          </p:nvCxnSpPr>
          <p:spPr>
            <a:xfrm>
              <a:off x="8258526"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3" name="Rechteck 52">
            <a:extLst>
              <a:ext uri="{FF2B5EF4-FFF2-40B4-BE49-F238E27FC236}">
                <a16:creationId xmlns:a16="http://schemas.microsoft.com/office/drawing/2014/main" id="{DCD965AD-74FA-FA46-0FB3-A5E877E567FC}"/>
              </a:ext>
            </a:extLst>
          </p:cNvPr>
          <p:cNvSpPr/>
          <p:nvPr/>
        </p:nvSpPr>
        <p:spPr>
          <a:xfrm>
            <a:off x="0" y="0"/>
            <a:ext cx="322578"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Rechteck 53">
            <a:extLst>
              <a:ext uri="{FF2B5EF4-FFF2-40B4-BE49-F238E27FC236}">
                <a16:creationId xmlns:a16="http://schemas.microsoft.com/office/drawing/2014/main" id="{0C3559DE-5D88-1101-EAA5-50832FC4F770}"/>
              </a:ext>
            </a:extLst>
          </p:cNvPr>
          <p:cNvSpPr/>
          <p:nvPr/>
        </p:nvSpPr>
        <p:spPr>
          <a:xfrm>
            <a:off x="11952183" y="0"/>
            <a:ext cx="24702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itel 5">
            <a:extLst>
              <a:ext uri="{FF2B5EF4-FFF2-40B4-BE49-F238E27FC236}">
                <a16:creationId xmlns:a16="http://schemas.microsoft.com/office/drawing/2014/main" id="{B34A0772-24F9-7951-63FE-1C93134C9F62}"/>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40507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dirty="0"/>
              <a:t>Part 1: Research </a:t>
            </a:r>
            <a:r>
              <a:rPr lang="de-CH" dirty="0" err="1"/>
              <a:t>Foundation</a:t>
            </a:r>
            <a:endParaRPr lang="de-CH"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spTree>
    <p:extLst>
      <p:ext uri="{BB962C8B-B14F-4D97-AF65-F5344CB8AC3E}">
        <p14:creationId xmlns:p14="http://schemas.microsoft.com/office/powerpoint/2010/main" val="291555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30</a:t>
            </a:fld>
            <a:endParaRPr lang="de-CH" noProof="0"/>
          </a:p>
        </p:txBody>
      </p:sp>
      <p:graphicFrame>
        <p:nvGraphicFramePr>
          <p:cNvPr id="12" name="Objekt 11">
            <a:extLst>
              <a:ext uri="{FF2B5EF4-FFF2-40B4-BE49-F238E27FC236}">
                <a16:creationId xmlns:a16="http://schemas.microsoft.com/office/drawing/2014/main" id="{79F1A636-0655-44E6-15EB-EC8D8AA0012D}"/>
              </a:ext>
            </a:extLst>
          </p:cNvPr>
          <p:cNvGraphicFramePr>
            <a:graphicFrameLocks noChangeAspect="1"/>
          </p:cNvGraphicFramePr>
          <p:nvPr>
            <p:extLst>
              <p:ext uri="{D42A27DB-BD31-4B8C-83A1-F6EECF244321}">
                <p14:modId xmlns:p14="http://schemas.microsoft.com/office/powerpoint/2010/main" val="2371547517"/>
              </p:ext>
            </p:extLst>
          </p:nvPr>
        </p:nvGraphicFramePr>
        <p:xfrm>
          <a:off x="731837" y="638022"/>
          <a:ext cx="7562850" cy="5346700"/>
        </p:xfrm>
        <a:graphic>
          <a:graphicData uri="http://schemas.openxmlformats.org/presentationml/2006/ole">
            <mc:AlternateContent xmlns:mc="http://schemas.openxmlformats.org/markup-compatibility/2006">
              <mc:Choice xmlns:v="urn:schemas-microsoft-com:vml" Requires="v">
                <p:oleObj name="Acrobat Document" r:id="rId3" imgW="7562574" imgH="5346424" progId="Acrobat.Document.11">
                  <p:embed/>
                </p:oleObj>
              </mc:Choice>
              <mc:Fallback>
                <p:oleObj name="Acrobat Document" r:id="rId3" imgW="7562574" imgH="5346424" progId="Acrobat.Document.11">
                  <p:embed/>
                  <p:pic>
                    <p:nvPicPr>
                      <p:cNvPr id="0" name=""/>
                      <p:cNvPicPr/>
                      <p:nvPr/>
                    </p:nvPicPr>
                    <p:blipFill>
                      <a:blip r:embed="rId4"/>
                      <a:stretch>
                        <a:fillRect/>
                      </a:stretch>
                    </p:blipFill>
                    <p:spPr>
                      <a:xfrm>
                        <a:off x="731837" y="638022"/>
                        <a:ext cx="7562850" cy="5346700"/>
                      </a:xfrm>
                      <a:prstGeom prst="rect">
                        <a:avLst/>
                      </a:prstGeom>
                    </p:spPr>
                  </p:pic>
                </p:oleObj>
              </mc:Fallback>
            </mc:AlternateContent>
          </a:graphicData>
        </a:graphic>
      </p:graphicFrame>
      <p:sp>
        <p:nvSpPr>
          <p:cNvPr id="7" name="Titel 5">
            <a:extLst>
              <a:ext uri="{FF2B5EF4-FFF2-40B4-BE49-F238E27FC236}">
                <a16:creationId xmlns:a16="http://schemas.microsoft.com/office/drawing/2014/main" id="{FFEFF6D6-098F-6025-0B93-63B40026919A}"/>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1047730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31</a:t>
            </a:fld>
            <a:endParaRPr lang="de-CH" noProof="0"/>
          </a:p>
        </p:txBody>
      </p:sp>
      <p:pic>
        <p:nvPicPr>
          <p:cNvPr id="2" name="Walkthrough">
            <a:hlinkClick r:id="" action="ppaction://media"/>
            <a:extLst>
              <a:ext uri="{FF2B5EF4-FFF2-40B4-BE49-F238E27FC236}">
                <a16:creationId xmlns:a16="http://schemas.microsoft.com/office/drawing/2014/main" id="{968D065C-A2BD-16CB-A4F7-5EDF7135464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7460" t="16430" r="9409" b="8862"/>
          <a:stretch/>
        </p:blipFill>
        <p:spPr>
          <a:xfrm>
            <a:off x="649828" y="617337"/>
            <a:ext cx="8155333" cy="5428680"/>
          </a:xfrm>
          <a:prstGeom prst="rect">
            <a:avLst/>
          </a:prstGeom>
        </p:spPr>
      </p:pic>
      <p:sp>
        <p:nvSpPr>
          <p:cNvPr id="8" name="Titel 5">
            <a:extLst>
              <a:ext uri="{FF2B5EF4-FFF2-40B4-BE49-F238E27FC236}">
                <a16:creationId xmlns:a16="http://schemas.microsoft.com/office/drawing/2014/main" id="{7A59893E-657C-EB73-859F-76A9D8DFCA30}"/>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
        <p:nvSpPr>
          <p:cNvPr id="7" name="Textfeld 6">
            <a:extLst>
              <a:ext uri="{FF2B5EF4-FFF2-40B4-BE49-F238E27FC236}">
                <a16:creationId xmlns:a16="http://schemas.microsoft.com/office/drawing/2014/main" id="{7D79279B-F13C-40F5-6CB2-4E9BEB5FBF35}"/>
              </a:ext>
            </a:extLst>
          </p:cNvPr>
          <p:cNvSpPr txBox="1"/>
          <p:nvPr/>
        </p:nvSpPr>
        <p:spPr>
          <a:xfrm>
            <a:off x="649828" y="5975866"/>
            <a:ext cx="1236604" cy="369332"/>
          </a:xfrm>
          <a:prstGeom prst="rect">
            <a:avLst/>
          </a:prstGeom>
          <a:noFill/>
        </p:spPr>
        <p:txBody>
          <a:bodyPr wrap="square">
            <a:spAutoFit/>
          </a:bodyPr>
          <a:lstStyle/>
          <a:p>
            <a:r>
              <a:rPr lang="en-US" dirty="0">
                <a:hlinkClick r:id="rId6"/>
              </a:rPr>
              <a:t>Animation</a:t>
            </a:r>
            <a:endParaRPr lang="de-CH" dirty="0"/>
          </a:p>
        </p:txBody>
      </p:sp>
    </p:spTree>
    <p:extLst>
      <p:ext uri="{BB962C8B-B14F-4D97-AF65-F5344CB8AC3E}">
        <p14:creationId xmlns:p14="http://schemas.microsoft.com/office/powerpoint/2010/main" val="103942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32</a:t>
            </a:fld>
            <a:endParaRPr lang="de-CH" noProof="0"/>
          </a:p>
        </p:txBody>
      </p:sp>
      <p:sp>
        <p:nvSpPr>
          <p:cNvPr id="9" name="Titel 8">
            <a:extLst>
              <a:ext uri="{FF2B5EF4-FFF2-40B4-BE49-F238E27FC236}">
                <a16:creationId xmlns:a16="http://schemas.microsoft.com/office/drawing/2014/main" id="{33342404-5F1D-3A8E-A4B7-770A7BF51646}"/>
              </a:ext>
            </a:extLst>
          </p:cNvPr>
          <p:cNvSpPr>
            <a:spLocks noGrp="1"/>
          </p:cNvSpPr>
          <p:nvPr>
            <p:ph type="title"/>
          </p:nvPr>
        </p:nvSpPr>
        <p:spPr/>
        <p:txBody>
          <a:bodyPr/>
          <a:lstStyle/>
          <a:p>
            <a:r>
              <a:rPr lang="en-US" b="0" dirty="0"/>
              <a:t>Evaluation</a:t>
            </a:r>
            <a:br>
              <a:rPr lang="de-CH" b="0" dirty="0"/>
            </a:br>
            <a:endParaRPr lang="de-CH" dirty="0"/>
          </a:p>
        </p:txBody>
      </p:sp>
      <p:pic>
        <p:nvPicPr>
          <p:cNvPr id="7" name="Grafik 6">
            <a:extLst>
              <a:ext uri="{FF2B5EF4-FFF2-40B4-BE49-F238E27FC236}">
                <a16:creationId xmlns:a16="http://schemas.microsoft.com/office/drawing/2014/main" id="{136C8F78-CF4E-9A0E-E671-CD4CAFEB202D}"/>
              </a:ext>
            </a:extLst>
          </p:cNvPr>
          <p:cNvPicPr>
            <a:picLocks noChangeAspect="1"/>
          </p:cNvPicPr>
          <p:nvPr/>
        </p:nvPicPr>
        <p:blipFill>
          <a:blip r:embed="rId3"/>
          <a:stretch>
            <a:fillRect/>
          </a:stretch>
        </p:blipFill>
        <p:spPr>
          <a:xfrm>
            <a:off x="6937348" y="444913"/>
            <a:ext cx="4689848" cy="5663718"/>
          </a:xfrm>
          <a:prstGeom prst="rect">
            <a:avLst/>
          </a:prstGeom>
        </p:spPr>
      </p:pic>
      <p:sp>
        <p:nvSpPr>
          <p:cNvPr id="2" name="Inhaltsplatzhalter 6">
            <a:extLst>
              <a:ext uri="{FF2B5EF4-FFF2-40B4-BE49-F238E27FC236}">
                <a16:creationId xmlns:a16="http://schemas.microsoft.com/office/drawing/2014/main" id="{439CD465-4B17-A72D-4EF9-C5E73338F54D}"/>
              </a:ext>
            </a:extLst>
          </p:cNvPr>
          <p:cNvSpPr>
            <a:spLocks noGrp="1"/>
          </p:cNvSpPr>
          <p:nvPr>
            <p:ph idx="1"/>
          </p:nvPr>
        </p:nvSpPr>
        <p:spPr>
          <a:xfrm>
            <a:off x="731837" y="1428572"/>
            <a:ext cx="5860156" cy="4594225"/>
          </a:xfrm>
        </p:spPr>
        <p:txBody>
          <a:bodyPr/>
          <a:lstStyle/>
          <a:p>
            <a:pPr marL="0" indent="0">
              <a:buNone/>
            </a:pPr>
            <a:r>
              <a:rPr lang="en-US" b="1" dirty="0"/>
              <a:t>Study Design Limitations:</a:t>
            </a:r>
          </a:p>
          <a:p>
            <a:pPr marL="268163" lvl="1" indent="0">
              <a:buNone/>
            </a:pPr>
            <a:r>
              <a:rPr lang="en-US" dirty="0"/>
              <a:t>No </a:t>
            </a:r>
            <a:r>
              <a:rPr lang="en-US" b="1" dirty="0"/>
              <a:t>comprehensive evaluation</a:t>
            </a:r>
            <a:r>
              <a:rPr lang="en-US" dirty="0"/>
              <a:t> (excluded from beginning due time constraints). </a:t>
            </a:r>
          </a:p>
          <a:p>
            <a:pPr marL="268163" lvl="1" indent="0">
              <a:buNone/>
            </a:pPr>
            <a:endParaRPr lang="en-US" dirty="0"/>
          </a:p>
          <a:p>
            <a:pPr marL="268163" lvl="1" indent="0">
              <a:buNone/>
            </a:pPr>
            <a:r>
              <a:rPr lang="en-US" dirty="0"/>
              <a:t>Following aspects were assessed:</a:t>
            </a:r>
          </a:p>
          <a:p>
            <a:pPr marL="553913" lvl="1" indent="-285750">
              <a:buFont typeface="Arial" panose="020B0604020202020204" pitchFamily="34" charset="0"/>
              <a:buChar char="•"/>
            </a:pPr>
            <a:r>
              <a:rPr lang="en-US" b="1" dirty="0" err="1"/>
              <a:t>PolyFit</a:t>
            </a:r>
            <a:r>
              <a:rPr lang="en-US" b="1" dirty="0"/>
              <a:t> Runtime </a:t>
            </a:r>
            <a:r>
              <a:rPr lang="en-US" dirty="0"/>
              <a:t>(for different conditions)</a:t>
            </a:r>
          </a:p>
          <a:p>
            <a:pPr marL="553913" lvl="1" indent="-285750">
              <a:buFont typeface="Arial" panose="020B0604020202020204" pitchFamily="34" charset="0"/>
              <a:buChar char="•"/>
            </a:pPr>
            <a:r>
              <a:rPr lang="en-US" b="1" dirty="0"/>
              <a:t>Generalizability</a:t>
            </a:r>
            <a:r>
              <a:rPr lang="en-US" dirty="0"/>
              <a:t> (for different buildings)</a:t>
            </a:r>
          </a:p>
          <a:p>
            <a:pPr marL="553913" lvl="1" indent="-285750">
              <a:buFont typeface="Arial" panose="020B0604020202020204" pitchFamily="34" charset="0"/>
              <a:buChar char="•"/>
            </a:pPr>
            <a:r>
              <a:rPr lang="en-US" b="1" dirty="0"/>
              <a:t>Model quality </a:t>
            </a:r>
            <a:r>
              <a:rPr lang="en-US" dirty="0"/>
              <a:t>(based on subjective observations)</a:t>
            </a:r>
          </a:p>
          <a:p>
            <a:pPr marL="553913" lvl="1" indent="-285750">
              <a:buFont typeface="Arial" panose="020B0604020202020204" pitchFamily="34" charset="0"/>
              <a:buChar char="•"/>
            </a:pPr>
            <a:endParaRPr lang="en-US" b="1" dirty="0"/>
          </a:p>
          <a:p>
            <a:pPr marL="268163" lvl="1" indent="0">
              <a:buNone/>
            </a:pPr>
            <a:endParaRPr lang="en-US" dirty="0">
              <a:solidFill>
                <a:schemeClr val="accent1">
                  <a:lumMod val="60000"/>
                  <a:lumOff val="40000"/>
                </a:schemeClr>
              </a:solidFill>
            </a:endParaRPr>
          </a:p>
          <a:p>
            <a:pPr marL="268163" lvl="1" indent="0">
              <a:buNone/>
            </a:pPr>
            <a:endParaRPr lang="en-US" dirty="0"/>
          </a:p>
          <a:p>
            <a:pPr marL="553913" lvl="1" indent="-285750">
              <a:buFont typeface="Arial" panose="020B0604020202020204" pitchFamily="34" charset="0"/>
              <a:buChar char="•"/>
            </a:pPr>
            <a:endParaRPr lang="en-US" dirty="0"/>
          </a:p>
          <a:p>
            <a:pPr marL="553913" lvl="1" indent="-285750">
              <a:buFont typeface="Arial" panose="020B0604020202020204" pitchFamily="34" charset="0"/>
              <a:buChar char="•"/>
            </a:pPr>
            <a:endParaRPr lang="en-US" dirty="0"/>
          </a:p>
        </p:txBody>
      </p:sp>
      <p:sp>
        <p:nvSpPr>
          <p:cNvPr id="10" name="Textfeld 9">
            <a:extLst>
              <a:ext uri="{FF2B5EF4-FFF2-40B4-BE49-F238E27FC236}">
                <a16:creationId xmlns:a16="http://schemas.microsoft.com/office/drawing/2014/main" id="{758732C2-98C3-1B6E-0940-BF235BC55BE6}"/>
              </a:ext>
            </a:extLst>
          </p:cNvPr>
          <p:cNvSpPr txBox="1"/>
          <p:nvPr/>
        </p:nvSpPr>
        <p:spPr>
          <a:xfrm>
            <a:off x="6954403" y="6110296"/>
            <a:ext cx="3166113" cy="215444"/>
          </a:xfrm>
          <a:prstGeom prst="rect">
            <a:avLst/>
          </a:prstGeom>
          <a:noFill/>
        </p:spPr>
        <p:txBody>
          <a:bodyPr wrap="square">
            <a:spAutoFit/>
          </a:bodyPr>
          <a:lstStyle/>
          <a:p>
            <a:r>
              <a:rPr lang="de-CH" sz="800" i="1" dirty="0" err="1"/>
              <a:t>Generalizability</a:t>
            </a:r>
            <a:endParaRPr lang="de-CH" sz="800" dirty="0"/>
          </a:p>
        </p:txBody>
      </p:sp>
      <p:sp>
        <p:nvSpPr>
          <p:cNvPr id="6" name="Ellipse 5">
            <a:extLst>
              <a:ext uri="{FF2B5EF4-FFF2-40B4-BE49-F238E27FC236}">
                <a16:creationId xmlns:a16="http://schemas.microsoft.com/office/drawing/2014/main" id="{7C4C4480-6AEB-3936-8E11-282B281016B6}"/>
              </a:ext>
            </a:extLst>
          </p:cNvPr>
          <p:cNvSpPr/>
          <p:nvPr/>
        </p:nvSpPr>
        <p:spPr>
          <a:xfrm>
            <a:off x="10313554" y="588181"/>
            <a:ext cx="375646" cy="76611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D7BE48D2-827B-D78E-49B2-AA26DA5996C9}"/>
              </a:ext>
            </a:extLst>
          </p:cNvPr>
          <p:cNvSpPr/>
          <p:nvPr/>
        </p:nvSpPr>
        <p:spPr>
          <a:xfrm>
            <a:off x="7660923" y="465319"/>
            <a:ext cx="524782" cy="972723"/>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Ellipse 13">
            <a:extLst>
              <a:ext uri="{FF2B5EF4-FFF2-40B4-BE49-F238E27FC236}">
                <a16:creationId xmlns:a16="http://schemas.microsoft.com/office/drawing/2014/main" id="{4849A5B4-EAB6-9A7B-42B1-DB1E15FAEA20}"/>
              </a:ext>
            </a:extLst>
          </p:cNvPr>
          <p:cNvSpPr/>
          <p:nvPr/>
        </p:nvSpPr>
        <p:spPr>
          <a:xfrm rot="16200000">
            <a:off x="9647634" y="5333829"/>
            <a:ext cx="375646" cy="76611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Ellipse 14">
            <a:extLst>
              <a:ext uri="{FF2B5EF4-FFF2-40B4-BE49-F238E27FC236}">
                <a16:creationId xmlns:a16="http://schemas.microsoft.com/office/drawing/2014/main" id="{74FFA82E-4DDF-966F-2A39-B18B80104B0F}"/>
              </a:ext>
            </a:extLst>
          </p:cNvPr>
          <p:cNvSpPr/>
          <p:nvPr/>
        </p:nvSpPr>
        <p:spPr>
          <a:xfrm rot="17033120">
            <a:off x="7249459" y="5217316"/>
            <a:ext cx="375646" cy="76611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Ellipse 28">
            <a:extLst>
              <a:ext uri="{FF2B5EF4-FFF2-40B4-BE49-F238E27FC236}">
                <a16:creationId xmlns:a16="http://schemas.microsoft.com/office/drawing/2014/main" id="{78C3362C-1636-A1A1-986F-D76D2432380E}"/>
              </a:ext>
            </a:extLst>
          </p:cNvPr>
          <p:cNvSpPr/>
          <p:nvPr/>
        </p:nvSpPr>
        <p:spPr>
          <a:xfrm rot="3600000">
            <a:off x="9932693" y="2412144"/>
            <a:ext cx="375646" cy="50576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Ellipse 29">
            <a:extLst>
              <a:ext uri="{FF2B5EF4-FFF2-40B4-BE49-F238E27FC236}">
                <a16:creationId xmlns:a16="http://schemas.microsoft.com/office/drawing/2014/main" id="{A72B5EEB-FBE5-C3B6-03A9-EB4A51BC3456}"/>
              </a:ext>
            </a:extLst>
          </p:cNvPr>
          <p:cNvSpPr/>
          <p:nvPr/>
        </p:nvSpPr>
        <p:spPr>
          <a:xfrm rot="3600000">
            <a:off x="7508516" y="2664558"/>
            <a:ext cx="375646" cy="50576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11992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33</a:t>
            </a:fld>
            <a:endParaRPr lang="de-CH" noProof="0"/>
          </a:p>
        </p:txBody>
      </p:sp>
      <p:sp>
        <p:nvSpPr>
          <p:cNvPr id="2" name="Inhaltsplatzhalter 6">
            <a:extLst>
              <a:ext uri="{FF2B5EF4-FFF2-40B4-BE49-F238E27FC236}">
                <a16:creationId xmlns:a16="http://schemas.microsoft.com/office/drawing/2014/main" id="{72CA639F-558C-1ECE-BAF3-1ECA4F1D2432}"/>
              </a:ext>
            </a:extLst>
          </p:cNvPr>
          <p:cNvSpPr>
            <a:spLocks noGrp="1"/>
          </p:cNvSpPr>
          <p:nvPr>
            <p:ph idx="1"/>
          </p:nvPr>
        </p:nvSpPr>
        <p:spPr>
          <a:xfrm>
            <a:off x="731837" y="1428572"/>
            <a:ext cx="11299296" cy="4594225"/>
          </a:xfrm>
        </p:spPr>
        <p:txBody>
          <a:bodyPr/>
          <a:lstStyle/>
          <a:p>
            <a:pPr marL="0" indent="0">
              <a:buNone/>
            </a:pPr>
            <a:r>
              <a:rPr lang="en-US" b="1" dirty="0"/>
              <a:t>Limitations</a:t>
            </a:r>
          </a:p>
          <a:p>
            <a:pPr marL="268163" lvl="1" indent="0">
              <a:buNone/>
            </a:pPr>
            <a:r>
              <a:rPr lang="en-US" b="1" dirty="0">
                <a:solidFill>
                  <a:schemeClr val="accent5">
                    <a:lumMod val="60000"/>
                    <a:lumOff val="40000"/>
                  </a:schemeClr>
                </a:solidFill>
              </a:rPr>
              <a:t>Geometric Reconstruction</a:t>
            </a:r>
            <a:endParaRPr lang="en-US" dirty="0">
              <a:solidFill>
                <a:schemeClr val="accent5">
                  <a:lumMod val="60000"/>
                  <a:lumOff val="40000"/>
                </a:schemeClr>
              </a:solidFill>
            </a:endParaRPr>
          </a:p>
          <a:p>
            <a:pPr marL="553913" lvl="1" indent="-285750">
              <a:buFont typeface="Arial" panose="020B0604020202020204" pitchFamily="34" charset="0"/>
              <a:buChar char="•"/>
            </a:pPr>
            <a:r>
              <a:rPr lang="en-US" dirty="0">
                <a:solidFill>
                  <a:schemeClr val="accent5">
                    <a:lumMod val="60000"/>
                    <a:lumOff val="40000"/>
                  </a:schemeClr>
                </a:solidFill>
              </a:rPr>
              <a:t>No curved geometries possible</a:t>
            </a:r>
          </a:p>
          <a:p>
            <a:pPr marL="553913" lvl="1" indent="-285750">
              <a:buFont typeface="Arial" panose="020B0604020202020204" pitchFamily="34" charset="0"/>
              <a:buChar char="•"/>
            </a:pPr>
            <a:r>
              <a:rPr lang="en-US" dirty="0">
                <a:solidFill>
                  <a:schemeClr val="accent5">
                    <a:lumMod val="60000"/>
                    <a:lumOff val="40000"/>
                  </a:schemeClr>
                </a:solidFill>
              </a:rPr>
              <a:t>Low precision (high variability in results) </a:t>
            </a:r>
            <a:r>
              <a:rPr lang="en-US" dirty="0">
                <a:solidFill>
                  <a:schemeClr val="accent5">
                    <a:lumMod val="60000"/>
                    <a:lumOff val="40000"/>
                  </a:schemeClr>
                </a:solidFill>
                <a:sym typeface="Wingdings" panose="05000000000000000000" pitchFamily="2" charset="2"/>
              </a:rPr>
              <a:t> low</a:t>
            </a:r>
            <a:r>
              <a:rPr lang="en-US" dirty="0">
                <a:solidFill>
                  <a:schemeClr val="accent5">
                    <a:lumMod val="60000"/>
                    <a:lumOff val="40000"/>
                  </a:schemeClr>
                </a:solidFill>
              </a:rPr>
              <a:t> accuracy (not validated)</a:t>
            </a:r>
          </a:p>
          <a:p>
            <a:pPr marL="553913" lvl="1" indent="-285750">
              <a:buFont typeface="Arial" panose="020B0604020202020204" pitchFamily="34" charset="0"/>
              <a:buChar char="•"/>
            </a:pPr>
            <a:r>
              <a:rPr lang="en-US" dirty="0">
                <a:solidFill>
                  <a:schemeClr val="accent5">
                    <a:lumMod val="60000"/>
                    <a:lumOff val="40000"/>
                  </a:schemeClr>
                </a:solidFill>
              </a:rPr>
              <a:t>Geometric imperfections (</a:t>
            </a:r>
            <a:r>
              <a:rPr lang="de-CH" dirty="0">
                <a:solidFill>
                  <a:schemeClr val="accent5">
                    <a:lumMod val="60000"/>
                    <a:lumOff val="40000"/>
                  </a:schemeClr>
                </a:solidFill>
              </a:rPr>
              <a:t>non-</a:t>
            </a:r>
            <a:r>
              <a:rPr lang="de-CH" dirty="0" err="1">
                <a:solidFill>
                  <a:schemeClr val="accent5">
                    <a:lumMod val="60000"/>
                    <a:lumOff val="40000"/>
                  </a:schemeClr>
                </a:solidFill>
              </a:rPr>
              <a:t>orthogonality</a:t>
            </a:r>
            <a:r>
              <a:rPr lang="en-US" dirty="0">
                <a:solidFill>
                  <a:schemeClr val="accent5">
                    <a:lumMod val="60000"/>
                    <a:lumOff val="40000"/>
                  </a:schemeClr>
                </a:solidFill>
              </a:rPr>
              <a:t>) increase modeling effort</a:t>
            </a:r>
          </a:p>
          <a:p>
            <a:pPr marL="268163" lvl="1" indent="0">
              <a:buNone/>
            </a:pPr>
            <a:endParaRPr lang="en-US" dirty="0">
              <a:solidFill>
                <a:schemeClr val="accent1">
                  <a:lumMod val="60000"/>
                  <a:lumOff val="40000"/>
                </a:schemeClr>
              </a:solidFill>
            </a:endParaRPr>
          </a:p>
          <a:p>
            <a:pPr marL="268163" lvl="1" indent="0">
              <a:buNone/>
            </a:pPr>
            <a:endParaRPr lang="en-US" dirty="0"/>
          </a:p>
          <a:p>
            <a:pPr marL="553913" lvl="1" indent="-285750">
              <a:buFont typeface="Arial" panose="020B0604020202020204" pitchFamily="34" charset="0"/>
              <a:buChar char="•"/>
            </a:pPr>
            <a:endParaRPr lang="en-US" dirty="0"/>
          </a:p>
          <a:p>
            <a:pPr marL="553913" lvl="1" indent="-285750">
              <a:buFont typeface="Arial" panose="020B0604020202020204" pitchFamily="34" charset="0"/>
              <a:buChar char="•"/>
            </a:pPr>
            <a:endParaRPr lang="en-US" dirty="0"/>
          </a:p>
        </p:txBody>
      </p:sp>
      <p:pic>
        <p:nvPicPr>
          <p:cNvPr id="10" name="Grafik 9">
            <a:extLst>
              <a:ext uri="{FF2B5EF4-FFF2-40B4-BE49-F238E27FC236}">
                <a16:creationId xmlns:a16="http://schemas.microsoft.com/office/drawing/2014/main" id="{ADE17742-CBA4-5FC2-274F-5CEB991B9A28}"/>
              </a:ext>
            </a:extLst>
          </p:cNvPr>
          <p:cNvPicPr>
            <a:picLocks noChangeAspect="1"/>
          </p:cNvPicPr>
          <p:nvPr/>
        </p:nvPicPr>
        <p:blipFill>
          <a:blip r:embed="rId3"/>
          <a:stretch>
            <a:fillRect/>
          </a:stretch>
        </p:blipFill>
        <p:spPr>
          <a:xfrm>
            <a:off x="1009996" y="3269973"/>
            <a:ext cx="9035935" cy="2752824"/>
          </a:xfrm>
          <a:prstGeom prst="rect">
            <a:avLst/>
          </a:prstGeom>
        </p:spPr>
      </p:pic>
      <p:sp>
        <p:nvSpPr>
          <p:cNvPr id="11" name="Titel 8">
            <a:extLst>
              <a:ext uri="{FF2B5EF4-FFF2-40B4-BE49-F238E27FC236}">
                <a16:creationId xmlns:a16="http://schemas.microsoft.com/office/drawing/2014/main" id="{DF499EEC-BC7E-546D-4923-0D60F5770E95}"/>
              </a:ext>
            </a:extLst>
          </p:cNvPr>
          <p:cNvSpPr>
            <a:spLocks noGrp="1"/>
          </p:cNvSpPr>
          <p:nvPr>
            <p:ph type="title"/>
          </p:nvPr>
        </p:nvSpPr>
        <p:spPr>
          <a:xfrm>
            <a:off x="731837" y="260351"/>
            <a:ext cx="10728325" cy="900000"/>
          </a:xfrm>
        </p:spPr>
        <p:txBody>
          <a:bodyPr/>
          <a:lstStyle/>
          <a:p>
            <a:r>
              <a:rPr lang="en-US" b="0" dirty="0"/>
              <a:t>Evaluation</a:t>
            </a:r>
            <a:br>
              <a:rPr lang="de-CH" b="0" dirty="0"/>
            </a:br>
            <a:endParaRPr lang="de-CH" dirty="0"/>
          </a:p>
        </p:txBody>
      </p:sp>
    </p:spTree>
    <p:extLst>
      <p:ext uri="{BB962C8B-B14F-4D97-AF65-F5344CB8AC3E}">
        <p14:creationId xmlns:p14="http://schemas.microsoft.com/office/powerpoint/2010/main" val="265647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34</a:t>
            </a:fld>
            <a:endParaRPr lang="de-CH" noProof="0"/>
          </a:p>
        </p:txBody>
      </p:sp>
      <p:sp>
        <p:nvSpPr>
          <p:cNvPr id="2" name="Inhaltsplatzhalter 6">
            <a:extLst>
              <a:ext uri="{FF2B5EF4-FFF2-40B4-BE49-F238E27FC236}">
                <a16:creationId xmlns:a16="http://schemas.microsoft.com/office/drawing/2014/main" id="{72CA639F-558C-1ECE-BAF3-1ECA4F1D2432}"/>
              </a:ext>
            </a:extLst>
          </p:cNvPr>
          <p:cNvSpPr>
            <a:spLocks noGrp="1"/>
          </p:cNvSpPr>
          <p:nvPr>
            <p:ph idx="1"/>
          </p:nvPr>
        </p:nvSpPr>
        <p:spPr>
          <a:xfrm>
            <a:off x="731837" y="1428572"/>
            <a:ext cx="11299296" cy="4594225"/>
          </a:xfrm>
        </p:spPr>
        <p:txBody>
          <a:bodyPr/>
          <a:lstStyle/>
          <a:p>
            <a:pPr marL="0" indent="0">
              <a:buNone/>
            </a:pPr>
            <a:r>
              <a:rPr lang="en-US" b="1" dirty="0"/>
              <a:t>Limitations</a:t>
            </a:r>
          </a:p>
          <a:p>
            <a:pPr marL="268163" lvl="1" indent="0">
              <a:buNone/>
            </a:pPr>
            <a:r>
              <a:rPr lang="en-US" b="1" dirty="0">
                <a:solidFill>
                  <a:schemeClr val="accent5">
                    <a:lumMod val="60000"/>
                    <a:lumOff val="40000"/>
                  </a:schemeClr>
                </a:solidFill>
              </a:rPr>
              <a:t>Geometric Reconstruction</a:t>
            </a:r>
            <a:endParaRPr lang="en-US" dirty="0">
              <a:solidFill>
                <a:schemeClr val="accent5">
                  <a:lumMod val="60000"/>
                  <a:lumOff val="40000"/>
                </a:schemeClr>
              </a:solidFill>
            </a:endParaRPr>
          </a:p>
          <a:p>
            <a:pPr marL="553913" lvl="1" indent="-285750">
              <a:buFont typeface="Arial" panose="020B0604020202020204" pitchFamily="34" charset="0"/>
              <a:buChar char="•"/>
            </a:pPr>
            <a:r>
              <a:rPr lang="en-US" dirty="0">
                <a:solidFill>
                  <a:schemeClr val="accent5">
                    <a:lumMod val="60000"/>
                    <a:lumOff val="40000"/>
                  </a:schemeClr>
                </a:solidFill>
              </a:rPr>
              <a:t>No curved geometries possible</a:t>
            </a:r>
          </a:p>
          <a:p>
            <a:pPr marL="553913" lvl="1" indent="-285750">
              <a:buFont typeface="Arial" panose="020B0604020202020204" pitchFamily="34" charset="0"/>
              <a:buChar char="•"/>
            </a:pPr>
            <a:r>
              <a:rPr lang="en-US" dirty="0">
                <a:solidFill>
                  <a:schemeClr val="accent5">
                    <a:lumMod val="60000"/>
                    <a:lumOff val="40000"/>
                  </a:schemeClr>
                </a:solidFill>
              </a:rPr>
              <a:t>Low precision (high variability in results), questionable accuracy (not validated)</a:t>
            </a:r>
          </a:p>
          <a:p>
            <a:pPr marL="553913" lvl="1" indent="-285750">
              <a:buFont typeface="Arial" panose="020B0604020202020204" pitchFamily="34" charset="0"/>
              <a:buChar char="•"/>
            </a:pPr>
            <a:r>
              <a:rPr lang="en-US" dirty="0">
                <a:solidFill>
                  <a:schemeClr val="accent5">
                    <a:lumMod val="60000"/>
                    <a:lumOff val="40000"/>
                  </a:schemeClr>
                </a:solidFill>
              </a:rPr>
              <a:t>Geometric imperfections (</a:t>
            </a:r>
            <a:r>
              <a:rPr lang="de-CH" dirty="0">
                <a:solidFill>
                  <a:schemeClr val="accent5">
                    <a:lumMod val="60000"/>
                    <a:lumOff val="40000"/>
                  </a:schemeClr>
                </a:solidFill>
              </a:rPr>
              <a:t>non-</a:t>
            </a:r>
            <a:r>
              <a:rPr lang="de-CH" dirty="0" err="1">
                <a:solidFill>
                  <a:schemeClr val="accent5">
                    <a:lumMod val="60000"/>
                    <a:lumOff val="40000"/>
                  </a:schemeClr>
                </a:solidFill>
              </a:rPr>
              <a:t>orthogonality</a:t>
            </a:r>
            <a:r>
              <a:rPr lang="en-US" dirty="0">
                <a:solidFill>
                  <a:schemeClr val="accent5">
                    <a:lumMod val="60000"/>
                    <a:lumOff val="40000"/>
                  </a:schemeClr>
                </a:solidFill>
              </a:rPr>
              <a:t>) increase modeling effort</a:t>
            </a:r>
          </a:p>
          <a:p>
            <a:pPr marL="268163" lvl="1" indent="0">
              <a:buNone/>
            </a:pPr>
            <a:endParaRPr lang="de-CH" b="1" dirty="0">
              <a:solidFill>
                <a:schemeClr val="accent6">
                  <a:lumMod val="60000"/>
                  <a:lumOff val="40000"/>
                </a:schemeClr>
              </a:solidFill>
            </a:endParaRPr>
          </a:p>
          <a:p>
            <a:pPr marL="268163" lvl="1" indent="0">
              <a:buNone/>
            </a:pPr>
            <a:r>
              <a:rPr lang="de-CH" b="1" dirty="0">
                <a:solidFill>
                  <a:srgbClr val="FFC000"/>
                </a:solidFill>
              </a:rPr>
              <a:t>Level </a:t>
            </a:r>
            <a:r>
              <a:rPr lang="de-CH" b="1" dirty="0" err="1">
                <a:solidFill>
                  <a:srgbClr val="FFC000"/>
                </a:solidFill>
              </a:rPr>
              <a:t>of</a:t>
            </a:r>
            <a:r>
              <a:rPr lang="de-CH" b="1" dirty="0">
                <a:solidFill>
                  <a:srgbClr val="FFC000"/>
                </a:solidFill>
              </a:rPr>
              <a:t> </a:t>
            </a:r>
            <a:r>
              <a:rPr lang="de-CH" b="1" dirty="0" err="1">
                <a:solidFill>
                  <a:srgbClr val="FFC000"/>
                </a:solidFill>
              </a:rPr>
              <a:t>automation</a:t>
            </a:r>
            <a:endParaRPr lang="de-CH" b="1" dirty="0">
              <a:solidFill>
                <a:srgbClr val="FFC000"/>
              </a:solidFill>
            </a:endParaRPr>
          </a:p>
          <a:p>
            <a:pPr marL="553913" lvl="1" indent="-285750">
              <a:buFont typeface="Arial" panose="020B0604020202020204" pitchFamily="34" charset="0"/>
              <a:buChar char="•"/>
            </a:pPr>
            <a:r>
              <a:rPr lang="de-CH" dirty="0">
                <a:solidFill>
                  <a:srgbClr val="FFC000"/>
                </a:solidFill>
              </a:rPr>
              <a:t>Details (</a:t>
            </a:r>
            <a:r>
              <a:rPr lang="de-CH" dirty="0" err="1">
                <a:solidFill>
                  <a:srgbClr val="FFC000"/>
                </a:solidFill>
              </a:rPr>
              <a:t>windows</a:t>
            </a:r>
            <a:r>
              <a:rPr lang="de-CH" dirty="0">
                <a:solidFill>
                  <a:srgbClr val="FFC000"/>
                </a:solidFill>
              </a:rPr>
              <a:t>, </a:t>
            </a:r>
            <a:r>
              <a:rPr lang="de-CH" dirty="0" err="1">
                <a:solidFill>
                  <a:srgbClr val="FFC000"/>
                </a:solidFill>
              </a:rPr>
              <a:t>roof</a:t>
            </a:r>
            <a:r>
              <a:rPr lang="de-CH" dirty="0">
                <a:solidFill>
                  <a:srgbClr val="FFC000"/>
                </a:solidFill>
              </a:rPr>
              <a:t> </a:t>
            </a:r>
            <a:r>
              <a:rPr lang="de-CH" dirty="0" err="1">
                <a:solidFill>
                  <a:srgbClr val="FFC000"/>
                </a:solidFill>
              </a:rPr>
              <a:t>structure</a:t>
            </a:r>
            <a:r>
              <a:rPr lang="de-CH" dirty="0">
                <a:solidFill>
                  <a:srgbClr val="FFC000"/>
                </a:solidFill>
              </a:rPr>
              <a:t>, …) still </a:t>
            </a:r>
            <a:r>
              <a:rPr lang="de-CH" dirty="0" err="1">
                <a:solidFill>
                  <a:srgbClr val="FFC000"/>
                </a:solidFill>
              </a:rPr>
              <a:t>require</a:t>
            </a:r>
            <a:r>
              <a:rPr lang="de-CH" dirty="0">
                <a:solidFill>
                  <a:srgbClr val="FFC000"/>
                </a:solidFill>
              </a:rPr>
              <a:t> </a:t>
            </a:r>
            <a:r>
              <a:rPr lang="de-CH" dirty="0" err="1">
                <a:solidFill>
                  <a:srgbClr val="FFC000"/>
                </a:solidFill>
              </a:rPr>
              <a:t>manual</a:t>
            </a:r>
            <a:r>
              <a:rPr lang="de-CH" dirty="0">
                <a:solidFill>
                  <a:srgbClr val="FFC000"/>
                </a:solidFill>
              </a:rPr>
              <a:t> </a:t>
            </a:r>
            <a:r>
              <a:rPr lang="de-CH" dirty="0" err="1">
                <a:solidFill>
                  <a:srgbClr val="FFC000"/>
                </a:solidFill>
              </a:rPr>
              <a:t>modeling</a:t>
            </a:r>
            <a:endParaRPr lang="de-CH" dirty="0">
              <a:solidFill>
                <a:srgbClr val="FFC000"/>
              </a:solidFill>
            </a:endParaRPr>
          </a:p>
          <a:p>
            <a:pPr marL="268163" lvl="1" indent="0">
              <a:buNone/>
            </a:pPr>
            <a:endParaRPr lang="de-CH" b="1" dirty="0">
              <a:solidFill>
                <a:schemeClr val="accent1">
                  <a:lumMod val="60000"/>
                  <a:lumOff val="40000"/>
                </a:schemeClr>
              </a:solidFill>
            </a:endParaRPr>
          </a:p>
          <a:p>
            <a:pPr marL="268163" lvl="1" indent="0">
              <a:buNone/>
            </a:pPr>
            <a:r>
              <a:rPr lang="de-CH" b="1" dirty="0" err="1">
                <a:solidFill>
                  <a:schemeClr val="accent1">
                    <a:lumMod val="60000"/>
                    <a:lumOff val="40000"/>
                  </a:schemeClr>
                </a:solidFill>
              </a:rPr>
              <a:t>Deployment</a:t>
            </a:r>
            <a:endParaRPr lang="de-CH" b="1" dirty="0">
              <a:solidFill>
                <a:schemeClr val="accent1">
                  <a:lumMod val="60000"/>
                  <a:lumOff val="40000"/>
                </a:schemeClr>
              </a:solidFill>
            </a:endParaRPr>
          </a:p>
          <a:p>
            <a:pPr marL="553913" lvl="1" indent="-285750">
              <a:buFont typeface="Arial" panose="020B0604020202020204" pitchFamily="34" charset="0"/>
              <a:buChar char="•"/>
            </a:pPr>
            <a:r>
              <a:rPr lang="en-US" dirty="0">
                <a:solidFill>
                  <a:schemeClr val="accent1">
                    <a:lumMod val="60000"/>
                    <a:lumOff val="40000"/>
                  </a:schemeClr>
                </a:solidFill>
              </a:rPr>
              <a:t>Python-based algorithm requires significant setup effort (</a:t>
            </a:r>
            <a:r>
              <a:rPr lang="de-CH" dirty="0" err="1">
                <a:solidFill>
                  <a:schemeClr val="accent1">
                    <a:lumMod val="60000"/>
                    <a:lumOff val="40000"/>
                  </a:schemeClr>
                </a:solidFill>
              </a:rPr>
              <a:t>many</a:t>
            </a:r>
            <a:r>
              <a:rPr lang="de-CH" dirty="0">
                <a:solidFill>
                  <a:schemeClr val="accent1">
                    <a:lumMod val="60000"/>
                    <a:lumOff val="40000"/>
                  </a:schemeClr>
                </a:solidFill>
              </a:rPr>
              <a:t> </a:t>
            </a:r>
            <a:r>
              <a:rPr lang="de-CH" dirty="0" err="1">
                <a:solidFill>
                  <a:schemeClr val="accent1">
                    <a:lumMod val="60000"/>
                    <a:lumOff val="40000"/>
                  </a:schemeClr>
                </a:solidFill>
              </a:rPr>
              <a:t>dependencies</a:t>
            </a:r>
            <a:r>
              <a:rPr lang="en-US" dirty="0">
                <a:solidFill>
                  <a:schemeClr val="accent1">
                    <a:lumMod val="60000"/>
                    <a:lumOff val="40000"/>
                  </a:schemeClr>
                </a:solidFill>
              </a:rPr>
              <a:t>)</a:t>
            </a:r>
          </a:p>
          <a:p>
            <a:pPr marL="268163" lvl="1" indent="0">
              <a:buNone/>
            </a:pPr>
            <a:endParaRPr lang="en-US" dirty="0">
              <a:solidFill>
                <a:schemeClr val="accent1">
                  <a:lumMod val="60000"/>
                  <a:lumOff val="40000"/>
                </a:schemeClr>
              </a:solidFill>
            </a:endParaRPr>
          </a:p>
          <a:p>
            <a:pPr marL="268163" lvl="1" indent="0">
              <a:buNone/>
            </a:pPr>
            <a:endParaRPr lang="en-US" dirty="0"/>
          </a:p>
          <a:p>
            <a:pPr marL="553913" lvl="1" indent="-285750">
              <a:buFont typeface="Arial" panose="020B0604020202020204" pitchFamily="34" charset="0"/>
              <a:buChar char="•"/>
            </a:pPr>
            <a:endParaRPr lang="en-US" dirty="0"/>
          </a:p>
          <a:p>
            <a:pPr marL="553913" lvl="1" indent="-285750">
              <a:buFont typeface="Arial" panose="020B0604020202020204" pitchFamily="34" charset="0"/>
              <a:buChar char="•"/>
            </a:pPr>
            <a:endParaRPr lang="en-US" dirty="0"/>
          </a:p>
        </p:txBody>
      </p:sp>
      <p:sp>
        <p:nvSpPr>
          <p:cNvPr id="10" name="Titel 8">
            <a:extLst>
              <a:ext uri="{FF2B5EF4-FFF2-40B4-BE49-F238E27FC236}">
                <a16:creationId xmlns:a16="http://schemas.microsoft.com/office/drawing/2014/main" id="{6CCAFC92-DEBC-9660-BF04-57CED3278B3C}"/>
              </a:ext>
            </a:extLst>
          </p:cNvPr>
          <p:cNvSpPr>
            <a:spLocks noGrp="1"/>
          </p:cNvSpPr>
          <p:nvPr>
            <p:ph type="title"/>
          </p:nvPr>
        </p:nvSpPr>
        <p:spPr>
          <a:xfrm>
            <a:off x="731837" y="260351"/>
            <a:ext cx="10728325" cy="900000"/>
          </a:xfrm>
        </p:spPr>
        <p:txBody>
          <a:bodyPr/>
          <a:lstStyle/>
          <a:p>
            <a:r>
              <a:rPr lang="en-US" b="0" dirty="0"/>
              <a:t>Evaluation</a:t>
            </a:r>
            <a:br>
              <a:rPr lang="de-CH" b="0" dirty="0"/>
            </a:br>
            <a:endParaRPr lang="de-CH" dirty="0"/>
          </a:p>
        </p:txBody>
      </p:sp>
    </p:spTree>
    <p:extLst>
      <p:ext uri="{BB962C8B-B14F-4D97-AF65-F5344CB8AC3E}">
        <p14:creationId xmlns:p14="http://schemas.microsoft.com/office/powerpoint/2010/main" val="2330804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35</a:t>
            </a:fld>
            <a:endParaRPr lang="de-CH" noProof="0"/>
          </a:p>
        </p:txBody>
      </p:sp>
      <p:sp>
        <p:nvSpPr>
          <p:cNvPr id="2" name="Inhaltsplatzhalter 6">
            <a:extLst>
              <a:ext uri="{FF2B5EF4-FFF2-40B4-BE49-F238E27FC236}">
                <a16:creationId xmlns:a16="http://schemas.microsoft.com/office/drawing/2014/main" id="{72CA639F-558C-1ECE-BAF3-1ECA4F1D2432}"/>
              </a:ext>
            </a:extLst>
          </p:cNvPr>
          <p:cNvSpPr>
            <a:spLocks noGrp="1"/>
          </p:cNvSpPr>
          <p:nvPr>
            <p:ph idx="1"/>
          </p:nvPr>
        </p:nvSpPr>
        <p:spPr>
          <a:xfrm>
            <a:off x="731837" y="1428572"/>
            <a:ext cx="11299296" cy="4594225"/>
          </a:xfrm>
        </p:spPr>
        <p:txBody>
          <a:bodyPr/>
          <a:lstStyle/>
          <a:p>
            <a:pPr marL="0" indent="0">
              <a:buNone/>
            </a:pPr>
            <a:r>
              <a:rPr lang="en-US" b="1" dirty="0"/>
              <a:t>Results</a:t>
            </a:r>
          </a:p>
          <a:p>
            <a:pPr marL="611063" lvl="1" indent="-342900">
              <a:buFont typeface="+mj-lt"/>
              <a:buAutoNum type="arabicPeriod"/>
            </a:pPr>
            <a:r>
              <a:rPr lang="en-US" dirty="0"/>
              <a:t>A Scan-to-BIM framework was </a:t>
            </a:r>
            <a:r>
              <a:rPr lang="en-US" b="1" dirty="0"/>
              <a:t>successfully</a:t>
            </a:r>
            <a:r>
              <a:rPr lang="en-US" dirty="0"/>
              <a:t> developed and implemented.</a:t>
            </a:r>
          </a:p>
          <a:p>
            <a:pPr marL="611063" lvl="1" indent="-342900">
              <a:buFont typeface="+mj-lt"/>
              <a:buAutoNum type="arabicPeriod"/>
            </a:pPr>
            <a:r>
              <a:rPr lang="en-US" dirty="0"/>
              <a:t>A </a:t>
            </a:r>
            <a:r>
              <a:rPr lang="en-US" b="1" dirty="0"/>
              <a:t>high degree of automation </a:t>
            </a:r>
            <a:r>
              <a:rPr lang="en-US" dirty="0"/>
              <a:t>could be achieved.</a:t>
            </a:r>
          </a:p>
          <a:p>
            <a:pPr marL="611063" lvl="1" indent="-342900">
              <a:buFont typeface="+mj-lt"/>
              <a:buAutoNum type="arabicPeriod"/>
            </a:pPr>
            <a:r>
              <a:rPr lang="en-US" dirty="0"/>
              <a:t>Due to current limitations, practical use remains unlikely without </a:t>
            </a:r>
            <a:r>
              <a:rPr lang="en-US" b="1" dirty="0"/>
              <a:t>additional refinements</a:t>
            </a:r>
            <a:r>
              <a:rPr lang="en-US" dirty="0"/>
              <a:t>.</a:t>
            </a:r>
          </a:p>
        </p:txBody>
      </p:sp>
      <p:sp>
        <p:nvSpPr>
          <p:cNvPr id="10" name="Titel 8">
            <a:extLst>
              <a:ext uri="{FF2B5EF4-FFF2-40B4-BE49-F238E27FC236}">
                <a16:creationId xmlns:a16="http://schemas.microsoft.com/office/drawing/2014/main" id="{6CCAFC92-DEBC-9660-BF04-57CED3278B3C}"/>
              </a:ext>
            </a:extLst>
          </p:cNvPr>
          <p:cNvSpPr>
            <a:spLocks noGrp="1"/>
          </p:cNvSpPr>
          <p:nvPr>
            <p:ph type="title"/>
          </p:nvPr>
        </p:nvSpPr>
        <p:spPr>
          <a:xfrm>
            <a:off x="731837" y="260351"/>
            <a:ext cx="10728325" cy="900000"/>
          </a:xfrm>
        </p:spPr>
        <p:txBody>
          <a:bodyPr/>
          <a:lstStyle/>
          <a:p>
            <a:r>
              <a:rPr lang="en-US" b="0" dirty="0"/>
              <a:t>Evaluation</a:t>
            </a:r>
            <a:br>
              <a:rPr lang="de-CH" b="0" dirty="0"/>
            </a:br>
            <a:endParaRPr lang="de-CH" dirty="0"/>
          </a:p>
        </p:txBody>
      </p:sp>
    </p:spTree>
    <p:extLst>
      <p:ext uri="{BB962C8B-B14F-4D97-AF65-F5344CB8AC3E}">
        <p14:creationId xmlns:p14="http://schemas.microsoft.com/office/powerpoint/2010/main" val="78007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36</a:t>
            </a:fld>
            <a:endParaRPr lang="de-CH" noProof="0"/>
          </a:p>
        </p:txBody>
      </p:sp>
      <p:sp>
        <p:nvSpPr>
          <p:cNvPr id="2" name="Inhaltsplatzhalter 6">
            <a:extLst>
              <a:ext uri="{FF2B5EF4-FFF2-40B4-BE49-F238E27FC236}">
                <a16:creationId xmlns:a16="http://schemas.microsoft.com/office/drawing/2014/main" id="{2B50C092-26DB-8B52-1B2E-4315C4177559}"/>
              </a:ext>
            </a:extLst>
          </p:cNvPr>
          <p:cNvSpPr>
            <a:spLocks noGrp="1"/>
          </p:cNvSpPr>
          <p:nvPr>
            <p:ph idx="1"/>
          </p:nvPr>
        </p:nvSpPr>
        <p:spPr>
          <a:xfrm>
            <a:off x="731837" y="1428572"/>
            <a:ext cx="11299296" cy="4594225"/>
          </a:xfrm>
        </p:spPr>
        <p:txBody>
          <a:bodyPr/>
          <a:lstStyle/>
          <a:p>
            <a:pPr marL="0" indent="0">
              <a:buNone/>
            </a:pPr>
            <a:r>
              <a:rPr lang="en-US" b="1" dirty="0"/>
              <a:t>Future Work</a:t>
            </a:r>
          </a:p>
          <a:p>
            <a:pPr marL="0" indent="0">
              <a:buNone/>
            </a:pPr>
            <a:r>
              <a:rPr lang="en-US" b="1" dirty="0">
                <a:solidFill>
                  <a:schemeClr val="accent5">
                    <a:lumMod val="60000"/>
                    <a:lumOff val="40000"/>
                  </a:schemeClr>
                </a:solidFill>
              </a:rPr>
              <a:t>Geometric Reconstruction</a:t>
            </a:r>
            <a:endParaRPr lang="en-US" dirty="0">
              <a:solidFill>
                <a:schemeClr val="accent5">
                  <a:lumMod val="60000"/>
                  <a:lumOff val="40000"/>
                </a:schemeClr>
              </a:solidFill>
            </a:endParaRPr>
          </a:p>
          <a:p>
            <a:r>
              <a:rPr lang="en-US" dirty="0">
                <a:solidFill>
                  <a:schemeClr val="accent5">
                    <a:lumMod val="60000"/>
                    <a:lumOff val="40000"/>
                  </a:schemeClr>
                </a:solidFill>
              </a:rPr>
              <a:t>Ground truth validation of main surfaces is necessary</a:t>
            </a:r>
          </a:p>
          <a:p>
            <a:r>
              <a:rPr lang="de-CH" dirty="0" err="1">
                <a:solidFill>
                  <a:schemeClr val="accent5">
                    <a:lumMod val="60000"/>
                    <a:lumOff val="40000"/>
                  </a:schemeClr>
                </a:solidFill>
              </a:rPr>
              <a:t>Evaluate</a:t>
            </a:r>
            <a:r>
              <a:rPr lang="de-CH" dirty="0">
                <a:solidFill>
                  <a:schemeClr val="accent5">
                    <a:lumMod val="60000"/>
                    <a:lumOff val="40000"/>
                  </a:schemeClr>
                </a:solidFill>
              </a:rPr>
              <a:t> </a:t>
            </a:r>
            <a:r>
              <a:rPr lang="de-CH" dirty="0" err="1">
                <a:solidFill>
                  <a:schemeClr val="accent5">
                    <a:lumMod val="60000"/>
                    <a:lumOff val="40000"/>
                  </a:schemeClr>
                </a:solidFill>
              </a:rPr>
              <a:t>other</a:t>
            </a:r>
            <a:r>
              <a:rPr lang="de-CH" dirty="0">
                <a:solidFill>
                  <a:schemeClr val="accent5">
                    <a:lumMod val="60000"/>
                    <a:lumOff val="40000"/>
                  </a:schemeClr>
                </a:solidFill>
              </a:rPr>
              <a:t> promising </a:t>
            </a:r>
            <a:r>
              <a:rPr lang="de-CH" dirty="0" err="1">
                <a:solidFill>
                  <a:schemeClr val="accent5">
                    <a:lumMod val="60000"/>
                    <a:lumOff val="40000"/>
                  </a:schemeClr>
                </a:solidFill>
              </a:rPr>
              <a:t>geometric</a:t>
            </a:r>
            <a:r>
              <a:rPr lang="de-CH" dirty="0">
                <a:solidFill>
                  <a:schemeClr val="accent5">
                    <a:lumMod val="60000"/>
                    <a:lumOff val="40000"/>
                  </a:schemeClr>
                </a:solidFill>
              </a:rPr>
              <a:t> </a:t>
            </a:r>
            <a:r>
              <a:rPr lang="de-CH" dirty="0" err="1">
                <a:solidFill>
                  <a:schemeClr val="accent5">
                    <a:lumMod val="60000"/>
                    <a:lumOff val="40000"/>
                  </a:schemeClr>
                </a:solidFill>
              </a:rPr>
              <a:t>reconstruction</a:t>
            </a:r>
            <a:r>
              <a:rPr lang="de-CH" dirty="0">
                <a:solidFill>
                  <a:schemeClr val="accent5">
                    <a:lumMod val="60000"/>
                    <a:lumOff val="40000"/>
                  </a:schemeClr>
                </a:solidFill>
              </a:rPr>
              <a:t> </a:t>
            </a:r>
            <a:r>
              <a:rPr lang="de-CH" dirty="0" err="1">
                <a:solidFill>
                  <a:schemeClr val="accent5">
                    <a:lumMod val="60000"/>
                    <a:lumOff val="40000"/>
                  </a:schemeClr>
                </a:solidFill>
              </a:rPr>
              <a:t>algorithms</a:t>
            </a:r>
            <a:r>
              <a:rPr lang="de-CH" dirty="0">
                <a:solidFill>
                  <a:schemeClr val="accent5">
                    <a:lumMod val="60000"/>
                    <a:lumOff val="40000"/>
                  </a:schemeClr>
                </a:solidFill>
              </a:rPr>
              <a:t> (</a:t>
            </a:r>
            <a:r>
              <a:rPr lang="de-CH" dirty="0" err="1">
                <a:solidFill>
                  <a:schemeClr val="accent5">
                    <a:lumMod val="60000"/>
                    <a:lumOff val="40000"/>
                  </a:schemeClr>
                </a:solidFill>
              </a:rPr>
              <a:t>accessibility</a:t>
            </a:r>
            <a:r>
              <a:rPr lang="de-CH" dirty="0">
                <a:solidFill>
                  <a:schemeClr val="accent5">
                    <a:lumMod val="60000"/>
                    <a:lumOff val="40000"/>
                  </a:schemeClr>
                </a:solidFill>
              </a:rPr>
              <a:t> </a:t>
            </a:r>
            <a:r>
              <a:rPr lang="de-CH" dirty="0" err="1">
                <a:solidFill>
                  <a:schemeClr val="accent5">
                    <a:lumMod val="60000"/>
                    <a:lumOff val="40000"/>
                  </a:schemeClr>
                </a:solidFill>
              </a:rPr>
              <a:t>remains</a:t>
            </a:r>
            <a:r>
              <a:rPr lang="de-CH" dirty="0">
                <a:solidFill>
                  <a:schemeClr val="accent5">
                    <a:lumMod val="60000"/>
                    <a:lumOff val="40000"/>
                  </a:schemeClr>
                </a:solidFill>
              </a:rPr>
              <a:t> </a:t>
            </a:r>
            <a:r>
              <a:rPr lang="de-CH" dirty="0" err="1">
                <a:solidFill>
                  <a:schemeClr val="accent5">
                    <a:lumMod val="60000"/>
                    <a:lumOff val="40000"/>
                  </a:schemeClr>
                </a:solidFill>
              </a:rPr>
              <a:t>unclear</a:t>
            </a:r>
            <a:r>
              <a:rPr lang="de-CH" dirty="0">
                <a:solidFill>
                  <a:schemeClr val="accent5">
                    <a:lumMod val="60000"/>
                    <a:lumOff val="40000"/>
                  </a:schemeClr>
                </a:solidFill>
              </a:rPr>
              <a:t>)</a:t>
            </a:r>
          </a:p>
          <a:p>
            <a:endParaRPr lang="de-CH" dirty="0">
              <a:solidFill>
                <a:schemeClr val="accent5">
                  <a:lumMod val="60000"/>
                  <a:lumOff val="40000"/>
                </a:schemeClr>
              </a:solidFill>
            </a:endParaRPr>
          </a:p>
          <a:p>
            <a:pPr marL="0" indent="0">
              <a:buNone/>
            </a:pPr>
            <a:endParaRPr lang="en-US" dirty="0"/>
          </a:p>
          <a:p>
            <a:pPr marL="553913" lvl="1" indent="-285750">
              <a:buFont typeface="Arial" panose="020B0604020202020204" pitchFamily="34" charset="0"/>
              <a:buChar char="•"/>
            </a:pPr>
            <a:endParaRPr lang="en-US" dirty="0"/>
          </a:p>
          <a:p>
            <a:pPr marL="268163" lvl="1" indent="0">
              <a:buNone/>
            </a:pPr>
            <a:endParaRPr lang="en-US" dirty="0"/>
          </a:p>
          <a:p>
            <a:pPr marL="553913" lvl="1" indent="-285750">
              <a:buFont typeface="Arial" panose="020B0604020202020204" pitchFamily="34" charset="0"/>
              <a:buChar char="•"/>
            </a:pPr>
            <a:endParaRPr lang="en-US" dirty="0"/>
          </a:p>
          <a:p>
            <a:pPr marL="553913" lvl="1" indent="-285750">
              <a:buFont typeface="Arial" panose="020B0604020202020204" pitchFamily="34" charset="0"/>
              <a:buChar char="•"/>
            </a:pPr>
            <a:endParaRPr lang="en-US" dirty="0"/>
          </a:p>
        </p:txBody>
      </p:sp>
      <p:pic>
        <p:nvPicPr>
          <p:cNvPr id="7" name="Grafik 6">
            <a:extLst>
              <a:ext uri="{FF2B5EF4-FFF2-40B4-BE49-F238E27FC236}">
                <a16:creationId xmlns:a16="http://schemas.microsoft.com/office/drawing/2014/main" id="{B635A1DA-74BC-4A05-CB99-B79A26C88CFB}"/>
              </a:ext>
            </a:extLst>
          </p:cNvPr>
          <p:cNvPicPr>
            <a:picLocks noChangeAspect="1"/>
          </p:cNvPicPr>
          <p:nvPr/>
        </p:nvPicPr>
        <p:blipFill>
          <a:blip r:embed="rId3">
            <a:extLst>
              <a:ext uri="{28A0092B-C50C-407E-A947-70E740481C1C}">
                <a14:useLocalDpi xmlns:a14="http://schemas.microsoft.com/office/drawing/2010/main" val="0"/>
              </a:ext>
            </a:extLst>
          </a:blip>
          <a:srcRect t="60623"/>
          <a:stretch/>
        </p:blipFill>
        <p:spPr>
          <a:xfrm>
            <a:off x="634742" y="3128456"/>
            <a:ext cx="7633385" cy="2739805"/>
          </a:xfrm>
          <a:prstGeom prst="rect">
            <a:avLst/>
          </a:prstGeom>
        </p:spPr>
      </p:pic>
      <p:sp>
        <p:nvSpPr>
          <p:cNvPr id="10" name="Textfeld 9">
            <a:extLst>
              <a:ext uri="{FF2B5EF4-FFF2-40B4-BE49-F238E27FC236}">
                <a16:creationId xmlns:a16="http://schemas.microsoft.com/office/drawing/2014/main" id="{6772F060-36DC-0CF7-00C8-166B75CCEC5B}"/>
              </a:ext>
            </a:extLst>
          </p:cNvPr>
          <p:cNvSpPr txBox="1"/>
          <p:nvPr/>
        </p:nvSpPr>
        <p:spPr>
          <a:xfrm>
            <a:off x="634742" y="5829353"/>
            <a:ext cx="8985603" cy="461665"/>
          </a:xfrm>
          <a:prstGeom prst="rect">
            <a:avLst/>
          </a:prstGeom>
          <a:noFill/>
        </p:spPr>
        <p:txBody>
          <a:bodyPr wrap="square">
            <a:spAutoFit/>
          </a:bodyPr>
          <a:lstStyle/>
          <a:p>
            <a:r>
              <a:rPr lang="en-US" sz="1200" dirty="0"/>
              <a:t>Wang Feng et al. Reconstruction of LoD-2 Building Models Guided by Façade Structures from Oblique Photogrammetric Point Cloud (2023)</a:t>
            </a:r>
            <a:endParaRPr lang="de-CH" sz="1200" dirty="0"/>
          </a:p>
        </p:txBody>
      </p:sp>
      <p:sp>
        <p:nvSpPr>
          <p:cNvPr id="11" name="Titel 8">
            <a:extLst>
              <a:ext uri="{FF2B5EF4-FFF2-40B4-BE49-F238E27FC236}">
                <a16:creationId xmlns:a16="http://schemas.microsoft.com/office/drawing/2014/main" id="{21ACBE67-2E35-D0FE-AB4E-A8BB3E8CAEED}"/>
              </a:ext>
            </a:extLst>
          </p:cNvPr>
          <p:cNvSpPr>
            <a:spLocks noGrp="1"/>
          </p:cNvSpPr>
          <p:nvPr>
            <p:ph type="title"/>
          </p:nvPr>
        </p:nvSpPr>
        <p:spPr>
          <a:xfrm>
            <a:off x="731837" y="260351"/>
            <a:ext cx="10728325" cy="900000"/>
          </a:xfrm>
        </p:spPr>
        <p:txBody>
          <a:bodyPr/>
          <a:lstStyle/>
          <a:p>
            <a:r>
              <a:rPr lang="en-US" b="0" dirty="0"/>
              <a:t>Evaluation</a:t>
            </a:r>
            <a:br>
              <a:rPr lang="de-CH" b="0" dirty="0"/>
            </a:br>
            <a:endParaRPr lang="de-CH" dirty="0"/>
          </a:p>
        </p:txBody>
      </p:sp>
    </p:spTree>
    <p:extLst>
      <p:ext uri="{BB962C8B-B14F-4D97-AF65-F5344CB8AC3E}">
        <p14:creationId xmlns:p14="http://schemas.microsoft.com/office/powerpoint/2010/main" val="803381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37</a:t>
            </a:fld>
            <a:endParaRPr lang="de-CH" noProof="0"/>
          </a:p>
        </p:txBody>
      </p:sp>
      <p:sp>
        <p:nvSpPr>
          <p:cNvPr id="2" name="Inhaltsplatzhalter 6">
            <a:extLst>
              <a:ext uri="{FF2B5EF4-FFF2-40B4-BE49-F238E27FC236}">
                <a16:creationId xmlns:a16="http://schemas.microsoft.com/office/drawing/2014/main" id="{2B50C092-26DB-8B52-1B2E-4315C4177559}"/>
              </a:ext>
            </a:extLst>
          </p:cNvPr>
          <p:cNvSpPr>
            <a:spLocks noGrp="1"/>
          </p:cNvSpPr>
          <p:nvPr>
            <p:ph idx="1"/>
          </p:nvPr>
        </p:nvSpPr>
        <p:spPr>
          <a:xfrm>
            <a:off x="731837" y="1428572"/>
            <a:ext cx="11299296" cy="4594225"/>
          </a:xfrm>
        </p:spPr>
        <p:txBody>
          <a:bodyPr/>
          <a:lstStyle/>
          <a:p>
            <a:pPr marL="0" indent="0">
              <a:buNone/>
            </a:pPr>
            <a:r>
              <a:rPr lang="en-US" b="1" dirty="0"/>
              <a:t>Future Work</a:t>
            </a:r>
          </a:p>
          <a:p>
            <a:pPr marL="0" indent="0">
              <a:buNone/>
            </a:pPr>
            <a:r>
              <a:rPr lang="en-US" b="1" dirty="0">
                <a:solidFill>
                  <a:schemeClr val="accent5">
                    <a:lumMod val="60000"/>
                    <a:lumOff val="40000"/>
                  </a:schemeClr>
                </a:solidFill>
              </a:rPr>
              <a:t>Geometric Reconstruction</a:t>
            </a:r>
            <a:endParaRPr lang="en-US" dirty="0">
              <a:solidFill>
                <a:schemeClr val="accent5">
                  <a:lumMod val="60000"/>
                  <a:lumOff val="40000"/>
                </a:schemeClr>
              </a:solidFill>
            </a:endParaRPr>
          </a:p>
          <a:p>
            <a:r>
              <a:rPr lang="en-US" dirty="0">
                <a:solidFill>
                  <a:schemeClr val="accent5">
                    <a:lumMod val="60000"/>
                    <a:lumOff val="40000"/>
                  </a:schemeClr>
                </a:solidFill>
              </a:rPr>
              <a:t>Ground truth validation of main surfaces is necessary</a:t>
            </a:r>
          </a:p>
          <a:p>
            <a:r>
              <a:rPr lang="de-CH" dirty="0" err="1">
                <a:solidFill>
                  <a:schemeClr val="accent5">
                    <a:lumMod val="60000"/>
                    <a:lumOff val="40000"/>
                  </a:schemeClr>
                </a:solidFill>
              </a:rPr>
              <a:t>Evaluate</a:t>
            </a:r>
            <a:r>
              <a:rPr lang="de-CH" dirty="0">
                <a:solidFill>
                  <a:schemeClr val="accent5">
                    <a:lumMod val="60000"/>
                    <a:lumOff val="40000"/>
                  </a:schemeClr>
                </a:solidFill>
              </a:rPr>
              <a:t> </a:t>
            </a:r>
            <a:r>
              <a:rPr lang="de-CH" dirty="0" err="1">
                <a:solidFill>
                  <a:schemeClr val="accent5">
                    <a:lumMod val="60000"/>
                    <a:lumOff val="40000"/>
                  </a:schemeClr>
                </a:solidFill>
              </a:rPr>
              <a:t>other</a:t>
            </a:r>
            <a:r>
              <a:rPr lang="de-CH" dirty="0">
                <a:solidFill>
                  <a:schemeClr val="accent5">
                    <a:lumMod val="60000"/>
                    <a:lumOff val="40000"/>
                  </a:schemeClr>
                </a:solidFill>
              </a:rPr>
              <a:t> promising </a:t>
            </a:r>
            <a:r>
              <a:rPr lang="de-CH" dirty="0" err="1">
                <a:solidFill>
                  <a:schemeClr val="accent5">
                    <a:lumMod val="60000"/>
                    <a:lumOff val="40000"/>
                  </a:schemeClr>
                </a:solidFill>
              </a:rPr>
              <a:t>geometric</a:t>
            </a:r>
            <a:r>
              <a:rPr lang="de-CH" dirty="0">
                <a:solidFill>
                  <a:schemeClr val="accent5">
                    <a:lumMod val="60000"/>
                    <a:lumOff val="40000"/>
                  </a:schemeClr>
                </a:solidFill>
              </a:rPr>
              <a:t> </a:t>
            </a:r>
            <a:r>
              <a:rPr lang="de-CH" dirty="0" err="1">
                <a:solidFill>
                  <a:schemeClr val="accent5">
                    <a:lumMod val="60000"/>
                    <a:lumOff val="40000"/>
                  </a:schemeClr>
                </a:solidFill>
              </a:rPr>
              <a:t>reconstruction</a:t>
            </a:r>
            <a:r>
              <a:rPr lang="de-CH" dirty="0">
                <a:solidFill>
                  <a:schemeClr val="accent5">
                    <a:lumMod val="60000"/>
                    <a:lumOff val="40000"/>
                  </a:schemeClr>
                </a:solidFill>
              </a:rPr>
              <a:t> </a:t>
            </a:r>
            <a:r>
              <a:rPr lang="de-CH" dirty="0" err="1">
                <a:solidFill>
                  <a:schemeClr val="accent5">
                    <a:lumMod val="60000"/>
                    <a:lumOff val="40000"/>
                  </a:schemeClr>
                </a:solidFill>
              </a:rPr>
              <a:t>algorithms</a:t>
            </a:r>
            <a:r>
              <a:rPr lang="de-CH" dirty="0">
                <a:solidFill>
                  <a:schemeClr val="accent5">
                    <a:lumMod val="60000"/>
                    <a:lumOff val="40000"/>
                  </a:schemeClr>
                </a:solidFill>
              </a:rPr>
              <a:t> (</a:t>
            </a:r>
            <a:r>
              <a:rPr lang="de-CH" dirty="0" err="1">
                <a:solidFill>
                  <a:schemeClr val="accent5">
                    <a:lumMod val="60000"/>
                    <a:lumOff val="40000"/>
                  </a:schemeClr>
                </a:solidFill>
              </a:rPr>
              <a:t>accessibility</a:t>
            </a:r>
            <a:r>
              <a:rPr lang="de-CH" dirty="0">
                <a:solidFill>
                  <a:schemeClr val="accent5">
                    <a:lumMod val="60000"/>
                    <a:lumOff val="40000"/>
                  </a:schemeClr>
                </a:solidFill>
              </a:rPr>
              <a:t> </a:t>
            </a:r>
            <a:r>
              <a:rPr lang="de-CH" dirty="0" err="1">
                <a:solidFill>
                  <a:schemeClr val="accent5">
                    <a:lumMod val="60000"/>
                    <a:lumOff val="40000"/>
                  </a:schemeClr>
                </a:solidFill>
              </a:rPr>
              <a:t>remains</a:t>
            </a:r>
            <a:r>
              <a:rPr lang="de-CH" dirty="0">
                <a:solidFill>
                  <a:schemeClr val="accent5">
                    <a:lumMod val="60000"/>
                    <a:lumOff val="40000"/>
                  </a:schemeClr>
                </a:solidFill>
              </a:rPr>
              <a:t> </a:t>
            </a:r>
            <a:r>
              <a:rPr lang="de-CH" dirty="0" err="1">
                <a:solidFill>
                  <a:schemeClr val="accent5">
                    <a:lumMod val="60000"/>
                    <a:lumOff val="40000"/>
                  </a:schemeClr>
                </a:solidFill>
              </a:rPr>
              <a:t>unclear</a:t>
            </a:r>
            <a:r>
              <a:rPr lang="de-CH" dirty="0">
                <a:solidFill>
                  <a:schemeClr val="accent5">
                    <a:lumMod val="60000"/>
                    <a:lumOff val="40000"/>
                  </a:schemeClr>
                </a:solidFill>
              </a:rPr>
              <a:t>)</a:t>
            </a:r>
          </a:p>
          <a:p>
            <a:pPr marL="0" indent="0">
              <a:buNone/>
            </a:pPr>
            <a:endParaRPr lang="de-CH" dirty="0">
              <a:solidFill>
                <a:schemeClr val="accent5">
                  <a:lumMod val="60000"/>
                  <a:lumOff val="40000"/>
                </a:schemeClr>
              </a:solidFill>
            </a:endParaRPr>
          </a:p>
          <a:p>
            <a:pPr marL="0" indent="0">
              <a:buNone/>
            </a:pPr>
            <a:r>
              <a:rPr lang="de-CH" b="1" dirty="0">
                <a:solidFill>
                  <a:srgbClr val="FFC000"/>
                </a:solidFill>
              </a:rPr>
              <a:t>Level </a:t>
            </a:r>
            <a:r>
              <a:rPr lang="de-CH" b="1" dirty="0" err="1">
                <a:solidFill>
                  <a:srgbClr val="FFC000"/>
                </a:solidFill>
              </a:rPr>
              <a:t>of</a:t>
            </a:r>
            <a:r>
              <a:rPr lang="de-CH" b="1" dirty="0">
                <a:solidFill>
                  <a:srgbClr val="FFC000"/>
                </a:solidFill>
              </a:rPr>
              <a:t> </a:t>
            </a:r>
            <a:r>
              <a:rPr lang="de-CH" b="1" dirty="0" err="1">
                <a:solidFill>
                  <a:srgbClr val="FFC000"/>
                </a:solidFill>
              </a:rPr>
              <a:t>automation</a:t>
            </a:r>
            <a:endParaRPr lang="en-US" dirty="0">
              <a:solidFill>
                <a:srgbClr val="FFC000"/>
              </a:solidFill>
            </a:endParaRPr>
          </a:p>
          <a:p>
            <a:r>
              <a:rPr lang="en-US" dirty="0">
                <a:solidFill>
                  <a:srgbClr val="FFC000"/>
                </a:solidFill>
              </a:rPr>
              <a:t>Use of neural networks for automatic object detection (Master’s thesis incoming </a:t>
            </a:r>
            <a:r>
              <a:rPr lang="en-US" dirty="0">
                <a:solidFill>
                  <a:srgbClr val="FFC000"/>
                </a:solidFill>
                <a:sym typeface="Wingdings" panose="05000000000000000000" pitchFamily="2" charset="2"/>
              </a:rPr>
              <a:t></a:t>
            </a:r>
            <a:r>
              <a:rPr lang="en-US" dirty="0">
                <a:solidFill>
                  <a:srgbClr val="FFC000"/>
                </a:solidFill>
              </a:rPr>
              <a:t>)</a:t>
            </a:r>
          </a:p>
          <a:p>
            <a:pPr marL="0" indent="0">
              <a:buNone/>
            </a:pPr>
            <a:endParaRPr lang="de-CH" b="1" dirty="0">
              <a:solidFill>
                <a:schemeClr val="accent1">
                  <a:lumMod val="60000"/>
                  <a:lumOff val="40000"/>
                </a:schemeClr>
              </a:solidFill>
            </a:endParaRPr>
          </a:p>
          <a:p>
            <a:pPr marL="0" indent="0">
              <a:buNone/>
            </a:pPr>
            <a:r>
              <a:rPr lang="de-CH" b="1" dirty="0" err="1">
                <a:solidFill>
                  <a:schemeClr val="accent1">
                    <a:lumMod val="60000"/>
                    <a:lumOff val="40000"/>
                  </a:schemeClr>
                </a:solidFill>
              </a:rPr>
              <a:t>Deployment</a:t>
            </a:r>
            <a:endParaRPr lang="de-CH" dirty="0">
              <a:solidFill>
                <a:schemeClr val="accent6">
                  <a:lumMod val="60000"/>
                  <a:lumOff val="40000"/>
                </a:schemeClr>
              </a:solidFill>
            </a:endParaRPr>
          </a:p>
          <a:p>
            <a:r>
              <a:rPr lang="en-US" dirty="0">
                <a:solidFill>
                  <a:schemeClr val="accent1">
                    <a:lumMod val="60000"/>
                    <a:lumOff val="40000"/>
                  </a:schemeClr>
                </a:solidFill>
              </a:rPr>
              <a:t>deploying as a web application (.ply to .</a:t>
            </a:r>
            <a:r>
              <a:rPr lang="en-US" dirty="0" err="1">
                <a:solidFill>
                  <a:schemeClr val="accent1">
                    <a:lumMod val="60000"/>
                    <a:lumOff val="40000"/>
                  </a:schemeClr>
                </a:solidFill>
              </a:rPr>
              <a:t>ifc</a:t>
            </a:r>
            <a:r>
              <a:rPr lang="en-US" dirty="0">
                <a:solidFill>
                  <a:schemeClr val="accent1">
                    <a:lumMod val="60000"/>
                    <a:lumOff val="40000"/>
                  </a:schemeClr>
                </a:solidFill>
              </a:rPr>
              <a:t>)</a:t>
            </a:r>
            <a:endParaRPr lang="de-CH" dirty="0">
              <a:solidFill>
                <a:schemeClr val="accent1">
                  <a:lumMod val="60000"/>
                  <a:lumOff val="40000"/>
                </a:schemeClr>
              </a:solidFill>
            </a:endParaRPr>
          </a:p>
          <a:p>
            <a:pPr marL="268163" lvl="1" indent="0">
              <a:buNone/>
            </a:pPr>
            <a:endParaRPr lang="en-US" dirty="0"/>
          </a:p>
          <a:p>
            <a:pPr marL="268163" lvl="1" indent="0">
              <a:buNone/>
            </a:pPr>
            <a:endParaRPr lang="en-US" dirty="0"/>
          </a:p>
          <a:p>
            <a:pPr marL="553913" lvl="1" indent="-285750">
              <a:buFont typeface="Arial" panose="020B0604020202020204" pitchFamily="34" charset="0"/>
              <a:buChar char="•"/>
            </a:pPr>
            <a:endParaRPr lang="en-US" dirty="0"/>
          </a:p>
          <a:p>
            <a:pPr marL="553913" lvl="1" indent="-285750">
              <a:buFont typeface="Arial" panose="020B0604020202020204" pitchFamily="34" charset="0"/>
              <a:buChar char="•"/>
            </a:pPr>
            <a:endParaRPr lang="en-US" dirty="0"/>
          </a:p>
        </p:txBody>
      </p:sp>
      <p:sp>
        <p:nvSpPr>
          <p:cNvPr id="10" name="Titel 8">
            <a:extLst>
              <a:ext uri="{FF2B5EF4-FFF2-40B4-BE49-F238E27FC236}">
                <a16:creationId xmlns:a16="http://schemas.microsoft.com/office/drawing/2014/main" id="{3E17A0D3-1191-FA52-92D2-FEED99AF2520}"/>
              </a:ext>
            </a:extLst>
          </p:cNvPr>
          <p:cNvSpPr>
            <a:spLocks noGrp="1"/>
          </p:cNvSpPr>
          <p:nvPr>
            <p:ph type="title"/>
          </p:nvPr>
        </p:nvSpPr>
        <p:spPr>
          <a:xfrm>
            <a:off x="731837" y="260351"/>
            <a:ext cx="10728325" cy="900000"/>
          </a:xfrm>
        </p:spPr>
        <p:txBody>
          <a:bodyPr/>
          <a:lstStyle/>
          <a:p>
            <a:r>
              <a:rPr lang="en-US" b="0" dirty="0"/>
              <a:t>Evaluation</a:t>
            </a:r>
            <a:br>
              <a:rPr lang="de-CH" b="0" dirty="0"/>
            </a:br>
            <a:endParaRPr lang="de-CH" dirty="0"/>
          </a:p>
        </p:txBody>
      </p:sp>
    </p:spTree>
    <p:extLst>
      <p:ext uri="{BB962C8B-B14F-4D97-AF65-F5344CB8AC3E}">
        <p14:creationId xmlns:p14="http://schemas.microsoft.com/office/powerpoint/2010/main" val="15056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38</a:t>
            </a:fld>
            <a:endParaRPr lang="de-CH" noProof="0"/>
          </a:p>
        </p:txBody>
      </p:sp>
      <p:sp>
        <p:nvSpPr>
          <p:cNvPr id="10" name="Titel 8">
            <a:extLst>
              <a:ext uri="{FF2B5EF4-FFF2-40B4-BE49-F238E27FC236}">
                <a16:creationId xmlns:a16="http://schemas.microsoft.com/office/drawing/2014/main" id="{3E17A0D3-1191-FA52-92D2-FEED99AF2520}"/>
              </a:ext>
            </a:extLst>
          </p:cNvPr>
          <p:cNvSpPr>
            <a:spLocks noGrp="1"/>
          </p:cNvSpPr>
          <p:nvPr>
            <p:ph type="title"/>
          </p:nvPr>
        </p:nvSpPr>
        <p:spPr>
          <a:xfrm>
            <a:off x="731837" y="260351"/>
            <a:ext cx="10728325" cy="900000"/>
          </a:xfrm>
        </p:spPr>
        <p:txBody>
          <a:bodyPr/>
          <a:lstStyle/>
          <a:p>
            <a:r>
              <a:rPr lang="en-US" b="0" dirty="0"/>
              <a:t>Communication</a:t>
            </a:r>
            <a:br>
              <a:rPr lang="de-CH" b="0" dirty="0"/>
            </a:br>
            <a:endParaRPr lang="de-CH" dirty="0"/>
          </a:p>
        </p:txBody>
      </p:sp>
      <p:sp>
        <p:nvSpPr>
          <p:cNvPr id="13" name="Inhaltsplatzhalter 6">
            <a:extLst>
              <a:ext uri="{FF2B5EF4-FFF2-40B4-BE49-F238E27FC236}">
                <a16:creationId xmlns:a16="http://schemas.microsoft.com/office/drawing/2014/main" id="{7A08F82E-6436-189D-B230-8998CDB2ABAE}"/>
              </a:ext>
            </a:extLst>
          </p:cNvPr>
          <p:cNvSpPr>
            <a:spLocks noGrp="1"/>
          </p:cNvSpPr>
          <p:nvPr>
            <p:ph idx="1"/>
          </p:nvPr>
        </p:nvSpPr>
        <p:spPr>
          <a:xfrm>
            <a:off x="731837" y="1428572"/>
            <a:ext cx="11299296" cy="4594225"/>
          </a:xfrm>
        </p:spPr>
        <p:txBody>
          <a:bodyPr/>
          <a:lstStyle/>
          <a:p>
            <a:pPr marL="0" indent="0">
              <a:buNone/>
            </a:pPr>
            <a:r>
              <a:rPr lang="en-US" b="1" dirty="0"/>
              <a:t>Sharing Results</a:t>
            </a:r>
            <a:br>
              <a:rPr lang="en-US" b="1" dirty="0"/>
            </a:br>
            <a:r>
              <a:rPr lang="en-US" dirty="0"/>
              <a:t>The results were presented to project stakeholders on </a:t>
            </a:r>
            <a:r>
              <a:rPr lang="en-US" b="1" dirty="0"/>
              <a:t>26.05.2025</a:t>
            </a:r>
            <a:r>
              <a:rPr lang="en-US" dirty="0"/>
              <a:t> at </a:t>
            </a:r>
            <a:r>
              <a:rPr lang="en-US" b="1" dirty="0"/>
              <a:t>ETH Zürich</a:t>
            </a:r>
            <a:r>
              <a:rPr lang="en-US" dirty="0"/>
              <a:t>.</a:t>
            </a:r>
          </a:p>
          <a:p>
            <a:pPr marL="0" indent="0">
              <a:buNone/>
            </a:pPr>
            <a:r>
              <a:rPr lang="en-US" dirty="0"/>
              <a:t>Further resources are publicly available via GitHub:</a:t>
            </a:r>
          </a:p>
          <a:p>
            <a:pPr marL="553913" lvl="1" indent="-285750">
              <a:buFont typeface="Arial" panose="020B0604020202020204" pitchFamily="34" charset="0"/>
              <a:buChar char="•"/>
            </a:pPr>
            <a:r>
              <a:rPr lang="en-US" b="1" dirty="0"/>
              <a:t>Final thesis </a:t>
            </a:r>
            <a:r>
              <a:rPr lang="de-CH" sz="1600" i="1" dirty="0"/>
              <a:t>(</a:t>
            </a:r>
            <a:r>
              <a:rPr lang="de-CH" sz="1600" i="1" dirty="0" err="1"/>
              <a:t>available</a:t>
            </a:r>
            <a:r>
              <a:rPr lang="de-CH" sz="1600" i="1" dirty="0"/>
              <a:t> </a:t>
            </a:r>
            <a:r>
              <a:rPr lang="de-CH" sz="1600" i="1" dirty="0" err="1"/>
              <a:t>from</a:t>
            </a:r>
            <a:r>
              <a:rPr lang="de-CH" sz="1600" i="1" dirty="0"/>
              <a:t> 15.06.2025)</a:t>
            </a:r>
          </a:p>
          <a:p>
            <a:pPr marL="553913" lvl="1" indent="-285750">
              <a:buFont typeface="Arial" panose="020B0604020202020204" pitchFamily="34" charset="0"/>
              <a:buChar char="•"/>
            </a:pPr>
            <a:r>
              <a:rPr lang="en-US" b="1" dirty="0"/>
              <a:t>Final source code </a:t>
            </a:r>
            <a:r>
              <a:rPr lang="de-CH" sz="1600" i="1" dirty="0"/>
              <a:t>(</a:t>
            </a:r>
            <a:r>
              <a:rPr lang="de-CH" sz="1600" i="1" dirty="0" err="1"/>
              <a:t>expected</a:t>
            </a:r>
            <a:r>
              <a:rPr lang="de-CH" sz="1600" i="1" dirty="0"/>
              <a:t> end </a:t>
            </a:r>
            <a:r>
              <a:rPr lang="de-CH" sz="1600" i="1" dirty="0" err="1"/>
              <a:t>of</a:t>
            </a:r>
            <a:r>
              <a:rPr lang="de-CH" sz="1600" i="1" dirty="0"/>
              <a:t> </a:t>
            </a:r>
            <a:r>
              <a:rPr lang="de-CH" sz="1600" i="1" dirty="0" err="1"/>
              <a:t>July</a:t>
            </a:r>
            <a:r>
              <a:rPr lang="de-CH" sz="1600" i="1" dirty="0"/>
              <a:t>)</a:t>
            </a:r>
          </a:p>
          <a:p>
            <a:pPr marL="268163" lvl="1" indent="0">
              <a:buNone/>
            </a:pPr>
            <a:endParaRPr lang="de-CH" dirty="0"/>
          </a:p>
          <a:p>
            <a:pPr marL="0" indent="0">
              <a:buNone/>
            </a:pPr>
            <a:r>
              <a:rPr lang="de-CH" b="1" dirty="0"/>
              <a:t>Questions </a:t>
            </a:r>
            <a:r>
              <a:rPr lang="de-CH" b="1" dirty="0" err="1"/>
              <a:t>or</a:t>
            </a:r>
            <a:r>
              <a:rPr lang="de-CH" b="1" dirty="0"/>
              <a:t> </a:t>
            </a:r>
            <a:r>
              <a:rPr lang="de-CH" b="1" dirty="0" err="1"/>
              <a:t>suggestions</a:t>
            </a:r>
            <a:r>
              <a:rPr lang="de-CH" b="1" dirty="0"/>
              <a:t>?</a:t>
            </a:r>
            <a:br>
              <a:rPr lang="de-CH" dirty="0"/>
            </a:br>
            <a:r>
              <a:rPr lang="en-US" dirty="0"/>
              <a:t>Feel free to contact me at: </a:t>
            </a:r>
            <a:r>
              <a:rPr lang="en-US" dirty="0">
                <a:hlinkClick r:id="rId3"/>
              </a:rPr>
              <a:t>leisij@student.ethz.ch</a:t>
            </a:r>
            <a:r>
              <a:rPr lang="en-US" dirty="0"/>
              <a:t> </a:t>
            </a:r>
          </a:p>
          <a:p>
            <a:pPr marL="268163" lvl="1" indent="0">
              <a:buNone/>
            </a:pPr>
            <a:endParaRPr lang="en-US" sz="1600" i="1" dirty="0"/>
          </a:p>
        </p:txBody>
      </p:sp>
      <p:grpSp>
        <p:nvGrpSpPr>
          <p:cNvPr id="22" name="Gruppieren 21">
            <a:extLst>
              <a:ext uri="{FF2B5EF4-FFF2-40B4-BE49-F238E27FC236}">
                <a16:creationId xmlns:a16="http://schemas.microsoft.com/office/drawing/2014/main" id="{0E0EEBDE-6DCB-C439-A621-22FB598C18C0}"/>
              </a:ext>
            </a:extLst>
          </p:cNvPr>
          <p:cNvGrpSpPr/>
          <p:nvPr/>
        </p:nvGrpSpPr>
        <p:grpSpPr>
          <a:xfrm>
            <a:off x="9713139" y="1617416"/>
            <a:ext cx="1697146" cy="1890555"/>
            <a:chOff x="8043289" y="2293181"/>
            <a:chExt cx="1697146" cy="1890555"/>
          </a:xfrm>
        </p:grpSpPr>
        <p:pic>
          <p:nvPicPr>
            <p:cNvPr id="19" name="Grafik 18" descr="Ein Bild, das Muster, nähen, Pixel enthält.&#10;&#10;KI-generierte Inhalte können fehlerhaft sein.">
              <a:extLst>
                <a:ext uri="{FF2B5EF4-FFF2-40B4-BE49-F238E27FC236}">
                  <a16:creationId xmlns:a16="http://schemas.microsoft.com/office/drawing/2014/main" id="{5B4A291E-7F70-6571-4E44-A7F36A0A1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289" y="2293181"/>
              <a:ext cx="1697146" cy="1697146"/>
            </a:xfrm>
            <a:prstGeom prst="rect">
              <a:avLst/>
            </a:prstGeom>
          </p:spPr>
        </p:pic>
        <p:sp>
          <p:nvSpPr>
            <p:cNvPr id="21" name="Textfeld 20">
              <a:extLst>
                <a:ext uri="{FF2B5EF4-FFF2-40B4-BE49-F238E27FC236}">
                  <a16:creationId xmlns:a16="http://schemas.microsoft.com/office/drawing/2014/main" id="{C2F523E5-A780-7B37-B7B5-D1FEAF9B0935}"/>
                </a:ext>
              </a:extLst>
            </p:cNvPr>
            <p:cNvSpPr txBox="1"/>
            <p:nvPr/>
          </p:nvSpPr>
          <p:spPr>
            <a:xfrm>
              <a:off x="8043289" y="3875959"/>
              <a:ext cx="912615" cy="307777"/>
            </a:xfrm>
            <a:prstGeom prst="rect">
              <a:avLst/>
            </a:prstGeom>
            <a:noFill/>
          </p:spPr>
          <p:txBody>
            <a:bodyPr wrap="square">
              <a:spAutoFit/>
            </a:bodyPr>
            <a:lstStyle/>
            <a:p>
              <a:r>
                <a:rPr lang="de-CH" sz="1400" i="1" dirty="0">
                  <a:hlinkClick r:id="rId5"/>
                </a:rPr>
                <a:t>GitHub</a:t>
              </a:r>
              <a:endParaRPr lang="de-CH" sz="1400" i="1" dirty="0"/>
            </a:p>
          </p:txBody>
        </p:sp>
      </p:grpSp>
    </p:spTree>
    <p:extLst>
      <p:ext uri="{BB962C8B-B14F-4D97-AF65-F5344CB8AC3E}">
        <p14:creationId xmlns:p14="http://schemas.microsoft.com/office/powerpoint/2010/main" val="2187301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7" y="1412874"/>
            <a:ext cx="10728325" cy="4784263"/>
          </a:xfrm>
        </p:spPr>
        <p:txBody>
          <a:bodyPr/>
          <a:lstStyle/>
          <a:p>
            <a:pPr marL="0" indent="0">
              <a:buNone/>
            </a:pPr>
            <a:r>
              <a:rPr lang="en-US" b="1" dirty="0"/>
              <a:t>Thank you for your attention</a:t>
            </a:r>
            <a:endParaRPr lang="en-US" dirty="0">
              <a:latin typeface="+mj-lt"/>
              <a:ea typeface="+mj-ea"/>
              <a:cs typeface="+mj-cs"/>
              <a:sym typeface="Wingdings" panose="05000000000000000000" pitchFamily="2" charset="2"/>
            </a:endParaRPr>
          </a:p>
          <a:p>
            <a:pPr marL="0" indent="0">
              <a:buNone/>
            </a:pPr>
            <a:r>
              <a:rPr lang="en-US" dirty="0"/>
              <a:t>Many thanks to my supervisors for their guidance during this project:</a:t>
            </a:r>
          </a:p>
          <a:p>
            <a:r>
              <a:rPr lang="de-CH" dirty="0"/>
              <a:t>Oceane Durand-Maniclas (ETH)</a:t>
            </a:r>
          </a:p>
          <a:p>
            <a:r>
              <a:rPr lang="de-CH" dirty="0"/>
              <a:t>Kasimir Forth (ETH)</a:t>
            </a:r>
          </a:p>
          <a:p>
            <a:r>
              <a:rPr lang="de-CH" dirty="0"/>
              <a:t>Jean-Charles </a:t>
            </a:r>
            <a:r>
              <a:rPr lang="de-CH" dirty="0" err="1"/>
              <a:t>Schaegis</a:t>
            </a:r>
            <a:r>
              <a:rPr lang="de-CH" dirty="0"/>
              <a:t> (Axians)</a:t>
            </a: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39</a:t>
            </a:fld>
            <a:endParaRPr lang="de-CH" noProof="0"/>
          </a:p>
        </p:txBody>
      </p:sp>
      <p:sp>
        <p:nvSpPr>
          <p:cNvPr id="10" name="Titel 8">
            <a:extLst>
              <a:ext uri="{FF2B5EF4-FFF2-40B4-BE49-F238E27FC236}">
                <a16:creationId xmlns:a16="http://schemas.microsoft.com/office/drawing/2014/main" id="{2F2095D7-1EAD-7B55-3D36-98EF08E4BECC}"/>
              </a:ext>
            </a:extLst>
          </p:cNvPr>
          <p:cNvSpPr>
            <a:spLocks noGrp="1"/>
          </p:cNvSpPr>
          <p:nvPr>
            <p:ph type="title"/>
          </p:nvPr>
        </p:nvSpPr>
        <p:spPr>
          <a:xfrm>
            <a:off x="731837" y="260351"/>
            <a:ext cx="10728325" cy="900000"/>
          </a:xfrm>
        </p:spPr>
        <p:txBody>
          <a:bodyPr/>
          <a:lstStyle/>
          <a:p>
            <a:r>
              <a:rPr lang="de-CH" b="0" dirty="0"/>
              <a:t>Q&amp;A</a:t>
            </a:r>
            <a:endParaRPr lang="de-CH" dirty="0"/>
          </a:p>
        </p:txBody>
      </p:sp>
    </p:spTree>
    <p:extLst>
      <p:ext uri="{BB962C8B-B14F-4D97-AF65-F5344CB8AC3E}">
        <p14:creationId xmlns:p14="http://schemas.microsoft.com/office/powerpoint/2010/main" val="71901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Motivation</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pic>
        <p:nvPicPr>
          <p:cNvPr id="15" name="Grafik 14">
            <a:extLst>
              <a:ext uri="{FF2B5EF4-FFF2-40B4-BE49-F238E27FC236}">
                <a16:creationId xmlns:a16="http://schemas.microsoft.com/office/drawing/2014/main" id="{D982D6B8-5219-E6D3-E9BA-9EAC7C80C265}"/>
              </a:ext>
            </a:extLst>
          </p:cNvPr>
          <p:cNvPicPr>
            <a:picLocks noChangeAspect="1"/>
          </p:cNvPicPr>
          <p:nvPr/>
        </p:nvPicPr>
        <p:blipFill>
          <a:blip r:embed="rId3"/>
          <a:stretch>
            <a:fillRect/>
          </a:stretch>
        </p:blipFill>
        <p:spPr>
          <a:xfrm>
            <a:off x="4985681" y="1880303"/>
            <a:ext cx="4223178" cy="2629382"/>
          </a:xfrm>
          <a:prstGeom prst="rect">
            <a:avLst/>
          </a:prstGeom>
        </p:spPr>
      </p:pic>
      <p:sp>
        <p:nvSpPr>
          <p:cNvPr id="11" name="Freihandform: Form 10">
            <a:extLst>
              <a:ext uri="{FF2B5EF4-FFF2-40B4-BE49-F238E27FC236}">
                <a16:creationId xmlns:a16="http://schemas.microsoft.com/office/drawing/2014/main" id="{5E3F65C9-811B-2011-EEF4-CE8DBD517DAA}"/>
              </a:ext>
            </a:extLst>
          </p:cNvPr>
          <p:cNvSpPr/>
          <p:nvPr/>
        </p:nvSpPr>
        <p:spPr>
          <a:xfrm>
            <a:off x="684744" y="1613238"/>
            <a:ext cx="2369926" cy="534131"/>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p:spPr>
        <p:style>
          <a:lnRef idx="2">
            <a:schemeClr val="accent2">
              <a:shade val="15000"/>
            </a:schemeClr>
          </a:lnRef>
          <a:fillRef idx="1">
            <a:schemeClr val="accent2"/>
          </a:fillRef>
          <a:effectRef idx="0">
            <a:schemeClr val="accent2"/>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kern="1200" dirty="0"/>
              <a:t>Mobile data</a:t>
            </a:r>
            <a:r>
              <a:rPr lang="en-US" sz="1200" b="1" dirty="0"/>
              <a:t> t</a:t>
            </a:r>
            <a:r>
              <a:rPr lang="en-US" sz="1200" b="1" kern="1200" dirty="0"/>
              <a:t>raffic increases</a:t>
            </a:r>
            <a:endParaRPr lang="de-CH" sz="1200" b="1" dirty="0"/>
          </a:p>
        </p:txBody>
      </p:sp>
      <p:pic>
        <p:nvPicPr>
          <p:cNvPr id="51" name="Grafik 50">
            <a:extLst>
              <a:ext uri="{FF2B5EF4-FFF2-40B4-BE49-F238E27FC236}">
                <a16:creationId xmlns:a16="http://schemas.microsoft.com/office/drawing/2014/main" id="{E427AB42-DADB-45FB-55E1-556BF81628DB}"/>
              </a:ext>
            </a:extLst>
          </p:cNvPr>
          <p:cNvPicPr>
            <a:picLocks noChangeAspect="1"/>
          </p:cNvPicPr>
          <p:nvPr/>
        </p:nvPicPr>
        <p:blipFill>
          <a:blip r:embed="rId4"/>
          <a:stretch>
            <a:fillRect/>
          </a:stretch>
        </p:blipFill>
        <p:spPr>
          <a:xfrm>
            <a:off x="4223311" y="1486701"/>
            <a:ext cx="5456008" cy="4163656"/>
          </a:xfrm>
          <a:prstGeom prst="rect">
            <a:avLst/>
          </a:prstGeom>
        </p:spPr>
      </p:pic>
      <p:sp>
        <p:nvSpPr>
          <p:cNvPr id="52" name="Textfeld 51">
            <a:extLst>
              <a:ext uri="{FF2B5EF4-FFF2-40B4-BE49-F238E27FC236}">
                <a16:creationId xmlns:a16="http://schemas.microsoft.com/office/drawing/2014/main" id="{BF264EF7-BD17-C330-B253-FA9B103BACA4}"/>
              </a:ext>
            </a:extLst>
          </p:cNvPr>
          <p:cNvSpPr txBox="1"/>
          <p:nvPr/>
        </p:nvSpPr>
        <p:spPr>
          <a:xfrm>
            <a:off x="4491987" y="5650357"/>
            <a:ext cx="3034227" cy="215444"/>
          </a:xfrm>
          <a:prstGeom prst="rect">
            <a:avLst/>
          </a:prstGeom>
          <a:noFill/>
        </p:spPr>
        <p:txBody>
          <a:bodyPr wrap="square">
            <a:spAutoFit/>
          </a:bodyPr>
          <a:lstStyle/>
          <a:p>
            <a:r>
              <a:rPr lang="de-CH" sz="800" i="1" dirty="0"/>
              <a:t>Source: Ericsson Mobility Report (November 2024)</a:t>
            </a:r>
          </a:p>
        </p:txBody>
      </p:sp>
    </p:spTree>
    <p:extLst>
      <p:ext uri="{BB962C8B-B14F-4D97-AF65-F5344CB8AC3E}">
        <p14:creationId xmlns:p14="http://schemas.microsoft.com/office/powerpoint/2010/main" val="2187246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Motivation</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sp>
        <p:nvSpPr>
          <p:cNvPr id="9" name="Pfeil: nach rechts 8">
            <a:extLst>
              <a:ext uri="{FF2B5EF4-FFF2-40B4-BE49-F238E27FC236}">
                <a16:creationId xmlns:a16="http://schemas.microsoft.com/office/drawing/2014/main" id="{E2DA793F-DD45-A357-6662-6C32611C03F3}"/>
              </a:ext>
            </a:extLst>
          </p:cNvPr>
          <p:cNvSpPr/>
          <p:nvPr/>
        </p:nvSpPr>
        <p:spPr>
          <a:xfrm rot="5400000">
            <a:off x="1661251" y="2365016"/>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11" name="Freihandform: Form 10">
            <a:extLst>
              <a:ext uri="{FF2B5EF4-FFF2-40B4-BE49-F238E27FC236}">
                <a16:creationId xmlns:a16="http://schemas.microsoft.com/office/drawing/2014/main" id="{5E3F65C9-811B-2011-EEF4-CE8DBD517DAA}"/>
              </a:ext>
            </a:extLst>
          </p:cNvPr>
          <p:cNvSpPr/>
          <p:nvPr/>
        </p:nvSpPr>
        <p:spPr>
          <a:xfrm>
            <a:off x="684744" y="1613238"/>
            <a:ext cx="2369926" cy="534131"/>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kern="1200"/>
              <a:t>Mobile data</a:t>
            </a:r>
            <a:r>
              <a:rPr lang="en-US" sz="1200" b="1"/>
              <a:t> t</a:t>
            </a:r>
            <a:r>
              <a:rPr lang="en-US" sz="1200" b="1" kern="1200"/>
              <a:t>raffic increases</a:t>
            </a:r>
            <a:endParaRPr lang="de-CH" sz="1200" b="1" dirty="0"/>
          </a:p>
        </p:txBody>
      </p:sp>
      <p:sp>
        <p:nvSpPr>
          <p:cNvPr id="32" name="Freihandform: Form 31">
            <a:extLst>
              <a:ext uri="{FF2B5EF4-FFF2-40B4-BE49-F238E27FC236}">
                <a16:creationId xmlns:a16="http://schemas.microsoft.com/office/drawing/2014/main" id="{783EDE54-089B-8C79-F0B6-31A76D8F7213}"/>
              </a:ext>
            </a:extLst>
          </p:cNvPr>
          <p:cNvSpPr/>
          <p:nvPr/>
        </p:nvSpPr>
        <p:spPr>
          <a:xfrm>
            <a:off x="684744" y="2731683"/>
            <a:ext cx="2405752"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p:spPr>
        <p:style>
          <a:lnRef idx="2">
            <a:schemeClr val="accent2">
              <a:shade val="15000"/>
            </a:schemeClr>
          </a:lnRef>
          <a:fillRef idx="1">
            <a:schemeClr val="accent2"/>
          </a:fillRef>
          <a:effectRef idx="0">
            <a:schemeClr val="accent2"/>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dirty="0"/>
              <a:t>New technologies</a:t>
            </a:r>
            <a:br>
              <a:rPr lang="en-US" sz="1200" dirty="0"/>
            </a:br>
            <a:r>
              <a:rPr lang="en-US" sz="1200" dirty="0"/>
              <a:t>(</a:t>
            </a:r>
            <a:r>
              <a:rPr lang="en-US" sz="1050" i="1" dirty="0"/>
              <a:t>shift toward higher frequency bands)</a:t>
            </a:r>
            <a:endParaRPr lang="en-US" sz="1200" i="1" dirty="0"/>
          </a:p>
        </p:txBody>
      </p:sp>
      <p:sp>
        <p:nvSpPr>
          <p:cNvPr id="19" name="Textfeld 18">
            <a:extLst>
              <a:ext uri="{FF2B5EF4-FFF2-40B4-BE49-F238E27FC236}">
                <a16:creationId xmlns:a16="http://schemas.microsoft.com/office/drawing/2014/main" id="{1032A92B-0A70-0BFD-F16F-FBAA3AD11F86}"/>
              </a:ext>
            </a:extLst>
          </p:cNvPr>
          <p:cNvSpPr txBox="1"/>
          <p:nvPr/>
        </p:nvSpPr>
        <p:spPr>
          <a:xfrm>
            <a:off x="10604380" y="3175408"/>
            <a:ext cx="762905" cy="369332"/>
          </a:xfrm>
          <a:prstGeom prst="rect">
            <a:avLst/>
          </a:prstGeom>
          <a:noFill/>
        </p:spPr>
        <p:txBody>
          <a:bodyPr wrap="square" rtlCol="0">
            <a:spAutoFit/>
          </a:bodyPr>
          <a:lstStyle/>
          <a:p>
            <a:r>
              <a:rPr lang="de-CH" dirty="0"/>
              <a:t>6G</a:t>
            </a:r>
            <a:endParaRPr lang="de-CH" i="1" dirty="0"/>
          </a:p>
        </p:txBody>
      </p:sp>
      <p:grpSp>
        <p:nvGrpSpPr>
          <p:cNvPr id="22" name="Gruppieren 21">
            <a:extLst>
              <a:ext uri="{FF2B5EF4-FFF2-40B4-BE49-F238E27FC236}">
                <a16:creationId xmlns:a16="http://schemas.microsoft.com/office/drawing/2014/main" id="{2255024B-DBC5-3C2E-47B6-9CDD8F72EA53}"/>
              </a:ext>
            </a:extLst>
          </p:cNvPr>
          <p:cNvGrpSpPr/>
          <p:nvPr/>
        </p:nvGrpSpPr>
        <p:grpSpPr>
          <a:xfrm>
            <a:off x="3494060" y="1453570"/>
            <a:ext cx="8096250" cy="3813007"/>
            <a:chOff x="3836960" y="1613238"/>
            <a:chExt cx="8096250" cy="3813007"/>
          </a:xfrm>
        </p:grpSpPr>
        <p:sp>
          <p:nvSpPr>
            <p:cNvPr id="7" name="Textfeld 6">
              <a:extLst>
                <a:ext uri="{FF2B5EF4-FFF2-40B4-BE49-F238E27FC236}">
                  <a16:creationId xmlns:a16="http://schemas.microsoft.com/office/drawing/2014/main" id="{99AD94C6-6F47-2893-D57F-170A46D69B66}"/>
                </a:ext>
              </a:extLst>
            </p:cNvPr>
            <p:cNvSpPr txBox="1"/>
            <p:nvPr/>
          </p:nvSpPr>
          <p:spPr>
            <a:xfrm>
              <a:off x="3836960" y="5210801"/>
              <a:ext cx="6595113" cy="215444"/>
            </a:xfrm>
            <a:prstGeom prst="rect">
              <a:avLst/>
            </a:prstGeom>
            <a:noFill/>
          </p:spPr>
          <p:txBody>
            <a:bodyPr wrap="square">
              <a:spAutoFit/>
            </a:bodyPr>
            <a:lstStyle/>
            <a:p>
              <a:r>
                <a:rPr lang="de-CH" sz="800" i="1" dirty="0"/>
                <a:t>Source: https://www.linkedin.com/pulse/understanding-5g-glimpse-6g-evolution-connectivity-dr-manpreet-puri</a:t>
              </a:r>
            </a:p>
          </p:txBody>
        </p:sp>
        <p:cxnSp>
          <p:nvCxnSpPr>
            <p:cNvPr id="12" name="Gerade Verbindung mit Pfeil 11">
              <a:extLst>
                <a:ext uri="{FF2B5EF4-FFF2-40B4-BE49-F238E27FC236}">
                  <a16:creationId xmlns:a16="http://schemas.microsoft.com/office/drawing/2014/main" id="{01D01E96-CC5B-524C-2318-45EAAFAE8975}"/>
                </a:ext>
              </a:extLst>
            </p:cNvPr>
            <p:cNvCxnSpPr>
              <a:cxnSpLocks/>
            </p:cNvCxnSpPr>
            <p:nvPr/>
          </p:nvCxnSpPr>
          <p:spPr>
            <a:xfrm>
              <a:off x="7754343" y="1931912"/>
              <a:ext cx="2763886"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3" name="Textfeld 12">
              <a:extLst>
                <a:ext uri="{FF2B5EF4-FFF2-40B4-BE49-F238E27FC236}">
                  <a16:creationId xmlns:a16="http://schemas.microsoft.com/office/drawing/2014/main" id="{7C0458EC-D013-9F58-5BC2-7B7739607EB9}"/>
                </a:ext>
              </a:extLst>
            </p:cNvPr>
            <p:cNvSpPr txBox="1"/>
            <p:nvPr/>
          </p:nvSpPr>
          <p:spPr>
            <a:xfrm>
              <a:off x="8193052" y="1613238"/>
              <a:ext cx="2410855" cy="369332"/>
            </a:xfrm>
            <a:prstGeom prst="rect">
              <a:avLst/>
            </a:prstGeom>
            <a:noFill/>
          </p:spPr>
          <p:txBody>
            <a:bodyPr wrap="square" rtlCol="0">
              <a:spAutoFit/>
            </a:bodyPr>
            <a:lstStyle/>
            <a:p>
              <a:r>
                <a:rPr lang="de-CH" dirty="0" err="1"/>
                <a:t>Currently</a:t>
              </a:r>
              <a:r>
                <a:rPr lang="de-CH" dirty="0"/>
                <a:t> relevant</a:t>
              </a:r>
              <a:r>
                <a:rPr lang="en-US" dirty="0"/>
                <a:t> </a:t>
              </a:r>
              <a:endParaRPr lang="de-CH" i="1" dirty="0"/>
            </a:p>
          </p:txBody>
        </p:sp>
        <p:pic>
          <p:nvPicPr>
            <p:cNvPr id="21" name="Grafik 20" descr="Ein Bild, das Text, Screenshot, Schrift, Design enthält.&#10;&#10;KI-generierte Inhalte können fehlerhaft sein.">
              <a:extLst>
                <a:ext uri="{FF2B5EF4-FFF2-40B4-BE49-F238E27FC236}">
                  <a16:creationId xmlns:a16="http://schemas.microsoft.com/office/drawing/2014/main" id="{5F1E18BC-B13E-B303-5F19-8F9F2C49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960" y="1978783"/>
              <a:ext cx="8096250" cy="3295650"/>
            </a:xfrm>
            <a:prstGeom prst="rect">
              <a:avLst/>
            </a:prstGeom>
          </p:spPr>
        </p:pic>
      </p:grpSp>
    </p:spTree>
    <p:extLst>
      <p:ext uri="{BB962C8B-B14F-4D97-AF65-F5344CB8AC3E}">
        <p14:creationId xmlns:p14="http://schemas.microsoft.com/office/powerpoint/2010/main" val="266909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Motivation</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p:sp>
        <p:nvSpPr>
          <p:cNvPr id="9" name="Pfeil: nach rechts 8">
            <a:extLst>
              <a:ext uri="{FF2B5EF4-FFF2-40B4-BE49-F238E27FC236}">
                <a16:creationId xmlns:a16="http://schemas.microsoft.com/office/drawing/2014/main" id="{E2DA793F-DD45-A357-6662-6C32611C03F3}"/>
              </a:ext>
            </a:extLst>
          </p:cNvPr>
          <p:cNvSpPr/>
          <p:nvPr/>
        </p:nvSpPr>
        <p:spPr>
          <a:xfrm rot="5400000">
            <a:off x="1661251" y="2365016"/>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11" name="Freihandform: Form 10">
            <a:extLst>
              <a:ext uri="{FF2B5EF4-FFF2-40B4-BE49-F238E27FC236}">
                <a16:creationId xmlns:a16="http://schemas.microsoft.com/office/drawing/2014/main" id="{5E3F65C9-811B-2011-EEF4-CE8DBD517DAA}"/>
              </a:ext>
            </a:extLst>
          </p:cNvPr>
          <p:cNvSpPr/>
          <p:nvPr/>
        </p:nvSpPr>
        <p:spPr>
          <a:xfrm>
            <a:off x="684744" y="1613238"/>
            <a:ext cx="2369926" cy="534131"/>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i="1" kern="1200" dirty="0"/>
              <a:t>Mobile data</a:t>
            </a:r>
            <a:r>
              <a:rPr lang="en-US" sz="1200" b="1" i="1" dirty="0"/>
              <a:t> t</a:t>
            </a:r>
            <a:r>
              <a:rPr lang="en-US" sz="1200" b="1" i="1" kern="1200" dirty="0"/>
              <a:t>raffic increases</a:t>
            </a:r>
            <a:endParaRPr lang="de-CH" sz="1200" b="1" i="1" dirty="0"/>
          </a:p>
        </p:txBody>
      </p:sp>
      <p:sp>
        <p:nvSpPr>
          <p:cNvPr id="31" name="Freihandform: Form 30">
            <a:extLst>
              <a:ext uri="{FF2B5EF4-FFF2-40B4-BE49-F238E27FC236}">
                <a16:creationId xmlns:a16="http://schemas.microsoft.com/office/drawing/2014/main" id="{6A46261B-2A64-AE90-0246-AE525FA7168B}"/>
              </a:ext>
            </a:extLst>
          </p:cNvPr>
          <p:cNvSpPr/>
          <p:nvPr/>
        </p:nvSpPr>
        <p:spPr>
          <a:xfrm>
            <a:off x="684744" y="3835689"/>
            <a:ext cx="2369926"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de-CH" sz="1200" b="1" dirty="0" err="1"/>
              <a:t>Decrease</a:t>
            </a:r>
            <a:r>
              <a:rPr lang="de-CH" sz="1200" b="1" dirty="0"/>
              <a:t> in </a:t>
            </a:r>
            <a:r>
              <a:rPr lang="de-CH" sz="1200" b="1" dirty="0" err="1"/>
              <a:t>range</a:t>
            </a:r>
            <a:br>
              <a:rPr lang="de-CH" sz="1200" dirty="0"/>
            </a:br>
            <a:r>
              <a:rPr lang="de-CH" sz="1200" dirty="0"/>
              <a:t>(</a:t>
            </a:r>
            <a:r>
              <a:rPr lang="en-US" sz="1050" i="1" dirty="0"/>
              <a:t>stronger atmospheric attenuation)</a:t>
            </a:r>
            <a:endParaRPr lang="de-CH" sz="1050" i="1" dirty="0"/>
          </a:p>
        </p:txBody>
      </p:sp>
      <p:sp>
        <p:nvSpPr>
          <p:cNvPr id="46" name="Pfeil: nach rechts 45">
            <a:extLst>
              <a:ext uri="{FF2B5EF4-FFF2-40B4-BE49-F238E27FC236}">
                <a16:creationId xmlns:a16="http://schemas.microsoft.com/office/drawing/2014/main" id="{86F7B4F4-A80F-529E-5A1A-D8BD37DAC2C5}"/>
              </a:ext>
            </a:extLst>
          </p:cNvPr>
          <p:cNvSpPr/>
          <p:nvPr/>
        </p:nvSpPr>
        <p:spPr>
          <a:xfrm rot="5400000">
            <a:off x="1661251" y="3493874"/>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pic>
        <p:nvPicPr>
          <p:cNvPr id="10" name="Grafik 9" descr="Ein Bild, das Screenshot, Text, Diagramm, gelb enthält.&#10;&#10;KI-generierte Inhalte können fehlerhaft sein.">
            <a:extLst>
              <a:ext uri="{FF2B5EF4-FFF2-40B4-BE49-F238E27FC236}">
                <a16:creationId xmlns:a16="http://schemas.microsoft.com/office/drawing/2014/main" id="{5A0B6B50-4187-77BA-6EF2-6F5F3D69821C}"/>
              </a:ext>
            </a:extLst>
          </p:cNvPr>
          <p:cNvPicPr>
            <a:picLocks noChangeAspect="1"/>
          </p:cNvPicPr>
          <p:nvPr/>
        </p:nvPicPr>
        <p:blipFill>
          <a:blip r:embed="rId3">
            <a:extLst>
              <a:ext uri="{28A0092B-C50C-407E-A947-70E740481C1C}">
                <a14:useLocalDpi xmlns:a14="http://schemas.microsoft.com/office/drawing/2010/main" val="0"/>
              </a:ext>
            </a:extLst>
          </a:blip>
          <a:srcRect b="13724"/>
          <a:stretch/>
        </p:blipFill>
        <p:spPr>
          <a:xfrm>
            <a:off x="4140591" y="1726562"/>
            <a:ext cx="6816089" cy="3267024"/>
          </a:xfrm>
          <a:prstGeom prst="rect">
            <a:avLst/>
          </a:prstGeom>
        </p:spPr>
      </p:pic>
      <p:sp>
        <p:nvSpPr>
          <p:cNvPr id="14" name="Textfeld 13">
            <a:extLst>
              <a:ext uri="{FF2B5EF4-FFF2-40B4-BE49-F238E27FC236}">
                <a16:creationId xmlns:a16="http://schemas.microsoft.com/office/drawing/2014/main" id="{07C39EFE-9573-C172-CD33-3AB31CB821AA}"/>
              </a:ext>
            </a:extLst>
          </p:cNvPr>
          <p:cNvSpPr txBox="1"/>
          <p:nvPr/>
        </p:nvSpPr>
        <p:spPr>
          <a:xfrm>
            <a:off x="6470257" y="4843809"/>
            <a:ext cx="3166113" cy="215444"/>
          </a:xfrm>
          <a:prstGeom prst="rect">
            <a:avLst/>
          </a:prstGeom>
          <a:noFill/>
        </p:spPr>
        <p:txBody>
          <a:bodyPr wrap="square">
            <a:spAutoFit/>
          </a:bodyPr>
          <a:lstStyle/>
          <a:p>
            <a:r>
              <a:rPr lang="de-CH" sz="800" i="1" dirty="0"/>
              <a:t>Source: </a:t>
            </a:r>
            <a:r>
              <a:rPr lang="de-CH" sz="800" dirty="0"/>
              <a:t>https://jethrojeff.com/</a:t>
            </a:r>
          </a:p>
        </p:txBody>
      </p:sp>
      <p:sp>
        <p:nvSpPr>
          <p:cNvPr id="30" name="Textfeld 29">
            <a:extLst>
              <a:ext uri="{FF2B5EF4-FFF2-40B4-BE49-F238E27FC236}">
                <a16:creationId xmlns:a16="http://schemas.microsoft.com/office/drawing/2014/main" id="{42A18BBD-58D6-9EDE-1419-F4BCFB898786}"/>
              </a:ext>
            </a:extLst>
          </p:cNvPr>
          <p:cNvSpPr txBox="1"/>
          <p:nvPr/>
        </p:nvSpPr>
        <p:spPr>
          <a:xfrm rot="16200000">
            <a:off x="5226124" y="1644701"/>
            <a:ext cx="2410855" cy="369332"/>
          </a:xfrm>
          <a:prstGeom prst="rect">
            <a:avLst/>
          </a:prstGeom>
          <a:noFill/>
        </p:spPr>
        <p:txBody>
          <a:bodyPr wrap="square" rtlCol="0">
            <a:spAutoFit/>
          </a:bodyPr>
          <a:lstStyle/>
          <a:p>
            <a:r>
              <a:rPr lang="en-US" dirty="0"/>
              <a:t>5G </a:t>
            </a:r>
            <a:r>
              <a:rPr lang="en-US" sz="1400" i="1" dirty="0"/>
              <a:t>(high band CH)</a:t>
            </a:r>
            <a:endParaRPr lang="de-CH" i="1" dirty="0"/>
          </a:p>
        </p:txBody>
      </p:sp>
      <p:sp>
        <p:nvSpPr>
          <p:cNvPr id="37" name="Textfeld 36">
            <a:extLst>
              <a:ext uri="{FF2B5EF4-FFF2-40B4-BE49-F238E27FC236}">
                <a16:creationId xmlns:a16="http://schemas.microsoft.com/office/drawing/2014/main" id="{80770446-BE8A-0B50-6894-57CCA69EC21D}"/>
              </a:ext>
            </a:extLst>
          </p:cNvPr>
          <p:cNvSpPr txBox="1"/>
          <p:nvPr/>
        </p:nvSpPr>
        <p:spPr>
          <a:xfrm rot="16200000">
            <a:off x="5897273" y="1716755"/>
            <a:ext cx="2410855" cy="369332"/>
          </a:xfrm>
          <a:prstGeom prst="rect">
            <a:avLst/>
          </a:prstGeom>
          <a:noFill/>
        </p:spPr>
        <p:txBody>
          <a:bodyPr wrap="square" rtlCol="0">
            <a:spAutoFit/>
          </a:bodyPr>
          <a:lstStyle/>
          <a:p>
            <a:r>
              <a:rPr lang="en-US" dirty="0"/>
              <a:t>4G </a:t>
            </a:r>
            <a:r>
              <a:rPr lang="en-US" sz="1400" i="1" dirty="0"/>
              <a:t>(high band CH)</a:t>
            </a:r>
            <a:endParaRPr lang="de-CH" sz="1400" dirty="0"/>
          </a:p>
        </p:txBody>
      </p:sp>
      <p:sp>
        <p:nvSpPr>
          <p:cNvPr id="38" name="Freihandform: Form 37">
            <a:extLst>
              <a:ext uri="{FF2B5EF4-FFF2-40B4-BE49-F238E27FC236}">
                <a16:creationId xmlns:a16="http://schemas.microsoft.com/office/drawing/2014/main" id="{E71361F4-3E5A-9CA5-9DF4-1841B3B2ABA9}"/>
              </a:ext>
            </a:extLst>
          </p:cNvPr>
          <p:cNvSpPr/>
          <p:nvPr/>
        </p:nvSpPr>
        <p:spPr>
          <a:xfrm>
            <a:off x="684744" y="2731683"/>
            <a:ext cx="2405752"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dirty="0"/>
              <a:t>New technologies</a:t>
            </a:r>
            <a:br>
              <a:rPr lang="en-US" sz="1200" dirty="0"/>
            </a:br>
            <a:r>
              <a:rPr lang="en-US" sz="1200" dirty="0"/>
              <a:t>(</a:t>
            </a:r>
            <a:r>
              <a:rPr lang="en-US" sz="1050" i="1" dirty="0"/>
              <a:t>shift toward higher frequency bands)</a:t>
            </a:r>
            <a:endParaRPr lang="en-US" sz="1200" i="1" dirty="0"/>
          </a:p>
        </p:txBody>
      </p:sp>
      <p:cxnSp>
        <p:nvCxnSpPr>
          <p:cNvPr id="42" name="Gerade Verbindung mit Pfeil 41">
            <a:extLst>
              <a:ext uri="{FF2B5EF4-FFF2-40B4-BE49-F238E27FC236}">
                <a16:creationId xmlns:a16="http://schemas.microsoft.com/office/drawing/2014/main" id="{642326E3-2398-0D27-9C9E-9C0B0E5873BF}"/>
              </a:ext>
            </a:extLst>
          </p:cNvPr>
          <p:cNvCxnSpPr>
            <a:cxnSpLocks/>
          </p:cNvCxnSpPr>
          <p:nvPr/>
        </p:nvCxnSpPr>
        <p:spPr>
          <a:xfrm>
            <a:off x="5174275" y="3037743"/>
            <a:ext cx="12827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4" name="Gerade Verbindung mit Pfeil 43">
            <a:extLst>
              <a:ext uri="{FF2B5EF4-FFF2-40B4-BE49-F238E27FC236}">
                <a16:creationId xmlns:a16="http://schemas.microsoft.com/office/drawing/2014/main" id="{6CDA9489-ED97-FF25-5D9E-B7F28A313371}"/>
              </a:ext>
            </a:extLst>
          </p:cNvPr>
          <p:cNvCxnSpPr>
            <a:cxnSpLocks/>
          </p:cNvCxnSpPr>
          <p:nvPr/>
        </p:nvCxnSpPr>
        <p:spPr>
          <a:xfrm>
            <a:off x="5174276" y="3141811"/>
            <a:ext cx="197238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47391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Motivation</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sp>
        <p:nvSpPr>
          <p:cNvPr id="9" name="Pfeil: nach rechts 8">
            <a:extLst>
              <a:ext uri="{FF2B5EF4-FFF2-40B4-BE49-F238E27FC236}">
                <a16:creationId xmlns:a16="http://schemas.microsoft.com/office/drawing/2014/main" id="{E2DA793F-DD45-A357-6662-6C32611C03F3}"/>
              </a:ext>
            </a:extLst>
          </p:cNvPr>
          <p:cNvSpPr/>
          <p:nvPr/>
        </p:nvSpPr>
        <p:spPr>
          <a:xfrm rot="5400000">
            <a:off x="1661251" y="2365016"/>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39" name="Freihandform: Form 38">
            <a:extLst>
              <a:ext uri="{FF2B5EF4-FFF2-40B4-BE49-F238E27FC236}">
                <a16:creationId xmlns:a16="http://schemas.microsoft.com/office/drawing/2014/main" id="{6B4E481D-904C-C18A-A540-4136B40C7035}"/>
              </a:ext>
            </a:extLst>
          </p:cNvPr>
          <p:cNvSpPr/>
          <p:nvPr/>
        </p:nvSpPr>
        <p:spPr>
          <a:xfrm>
            <a:off x="617651" y="4951531"/>
            <a:ext cx="2437019"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de-CH" sz="1200" b="1" dirty="0"/>
              <a:t>More </a:t>
            </a:r>
            <a:r>
              <a:rPr lang="de-CH" sz="1200" b="1" dirty="0" err="1"/>
              <a:t>antenna</a:t>
            </a:r>
            <a:r>
              <a:rPr lang="de-CH" sz="1200" b="1" dirty="0"/>
              <a:t> </a:t>
            </a:r>
            <a:r>
              <a:rPr lang="de-CH" sz="1200" b="1" dirty="0" err="1"/>
              <a:t>sites</a:t>
            </a:r>
            <a:r>
              <a:rPr lang="de-CH" sz="1200" b="1" dirty="0"/>
              <a:t> </a:t>
            </a:r>
            <a:r>
              <a:rPr lang="de-CH" sz="1200" b="1" dirty="0" err="1"/>
              <a:t>required</a:t>
            </a:r>
            <a:endParaRPr lang="de-CH" sz="1200" b="1" dirty="0"/>
          </a:p>
          <a:p>
            <a:pPr marL="0" lvl="0" indent="0" algn="ctr" defTabSz="533400">
              <a:lnSpc>
                <a:spcPct val="90000"/>
              </a:lnSpc>
              <a:spcBef>
                <a:spcPct val="0"/>
              </a:spcBef>
              <a:spcAft>
                <a:spcPct val="35000"/>
              </a:spcAft>
              <a:buNone/>
            </a:pPr>
            <a:r>
              <a:rPr lang="de-CH" sz="1050" i="1" dirty="0"/>
              <a:t>~(7,500 </a:t>
            </a:r>
            <a:r>
              <a:rPr lang="de-CH" sz="1050" i="1" dirty="0" err="1"/>
              <a:t>new</a:t>
            </a:r>
            <a:r>
              <a:rPr lang="de-CH" sz="1050" i="1" dirty="0"/>
              <a:t> 5G </a:t>
            </a:r>
            <a:r>
              <a:rPr lang="de-CH" sz="1050" i="1" dirty="0" err="1"/>
              <a:t>sites</a:t>
            </a:r>
            <a:r>
              <a:rPr lang="de-CH" sz="1050" i="1" dirty="0"/>
              <a:t>: CHF 3.2 </a:t>
            </a:r>
            <a:r>
              <a:rPr lang="de-CH" sz="1050" i="1" dirty="0" err="1"/>
              <a:t>bn</a:t>
            </a:r>
            <a:r>
              <a:rPr lang="de-CH" sz="1050" i="1" dirty="0"/>
              <a:t>)</a:t>
            </a:r>
          </a:p>
        </p:txBody>
      </p:sp>
      <p:sp>
        <p:nvSpPr>
          <p:cNvPr id="46" name="Pfeil: nach rechts 45">
            <a:extLst>
              <a:ext uri="{FF2B5EF4-FFF2-40B4-BE49-F238E27FC236}">
                <a16:creationId xmlns:a16="http://schemas.microsoft.com/office/drawing/2014/main" id="{86F7B4F4-A80F-529E-5A1A-D8BD37DAC2C5}"/>
              </a:ext>
            </a:extLst>
          </p:cNvPr>
          <p:cNvSpPr/>
          <p:nvPr/>
        </p:nvSpPr>
        <p:spPr>
          <a:xfrm rot="5400000">
            <a:off x="1661251" y="3493874"/>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47" name="Pfeil: nach rechts 46">
            <a:extLst>
              <a:ext uri="{FF2B5EF4-FFF2-40B4-BE49-F238E27FC236}">
                <a16:creationId xmlns:a16="http://schemas.microsoft.com/office/drawing/2014/main" id="{188D40A2-20C0-20EC-26EF-1D832501F548}"/>
              </a:ext>
            </a:extLst>
          </p:cNvPr>
          <p:cNvSpPr/>
          <p:nvPr/>
        </p:nvSpPr>
        <p:spPr>
          <a:xfrm rot="5400000">
            <a:off x="1661251" y="4597880"/>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8" name="Freihandform: Form 7">
            <a:extLst>
              <a:ext uri="{FF2B5EF4-FFF2-40B4-BE49-F238E27FC236}">
                <a16:creationId xmlns:a16="http://schemas.microsoft.com/office/drawing/2014/main" id="{723CE35A-9C70-9434-3C79-F06731920C3E}"/>
              </a:ext>
            </a:extLst>
          </p:cNvPr>
          <p:cNvSpPr/>
          <p:nvPr/>
        </p:nvSpPr>
        <p:spPr>
          <a:xfrm>
            <a:off x="684744" y="2731683"/>
            <a:ext cx="2405752"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dirty="0"/>
              <a:t>New technologies</a:t>
            </a:r>
            <a:br>
              <a:rPr lang="en-US" sz="1200" dirty="0"/>
            </a:br>
            <a:r>
              <a:rPr lang="en-US" sz="1200" dirty="0"/>
              <a:t>(</a:t>
            </a:r>
            <a:r>
              <a:rPr lang="en-US" sz="1050" i="1" dirty="0"/>
              <a:t>shift toward higher frequency bands)</a:t>
            </a:r>
            <a:endParaRPr lang="en-US" sz="1200" i="1" dirty="0"/>
          </a:p>
        </p:txBody>
      </p:sp>
      <p:sp>
        <p:nvSpPr>
          <p:cNvPr id="10" name="Freihandform: Form 9">
            <a:extLst>
              <a:ext uri="{FF2B5EF4-FFF2-40B4-BE49-F238E27FC236}">
                <a16:creationId xmlns:a16="http://schemas.microsoft.com/office/drawing/2014/main" id="{99002B8E-00EA-CA5D-144C-EC3F33242694}"/>
              </a:ext>
            </a:extLst>
          </p:cNvPr>
          <p:cNvSpPr/>
          <p:nvPr/>
        </p:nvSpPr>
        <p:spPr>
          <a:xfrm>
            <a:off x="684744" y="3835689"/>
            <a:ext cx="2369926"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de-CH" sz="1200" b="1" dirty="0" err="1"/>
              <a:t>Decrease</a:t>
            </a:r>
            <a:r>
              <a:rPr lang="de-CH" sz="1200" b="1" dirty="0"/>
              <a:t> in </a:t>
            </a:r>
            <a:r>
              <a:rPr lang="de-CH" sz="1200" b="1" dirty="0" err="1"/>
              <a:t>range</a:t>
            </a:r>
            <a:br>
              <a:rPr lang="de-CH" sz="1200" dirty="0"/>
            </a:br>
            <a:r>
              <a:rPr lang="de-CH" sz="1200" dirty="0"/>
              <a:t>(</a:t>
            </a:r>
            <a:r>
              <a:rPr lang="en-US" sz="1050" i="1" dirty="0"/>
              <a:t>stronger atmospheric attenuation)</a:t>
            </a:r>
            <a:endParaRPr lang="de-CH" sz="1050" i="1" dirty="0"/>
          </a:p>
        </p:txBody>
      </p:sp>
      <p:grpSp>
        <p:nvGrpSpPr>
          <p:cNvPr id="20" name="Gruppieren 19">
            <a:extLst>
              <a:ext uri="{FF2B5EF4-FFF2-40B4-BE49-F238E27FC236}">
                <a16:creationId xmlns:a16="http://schemas.microsoft.com/office/drawing/2014/main" id="{DB5C47F3-1589-F616-95F8-82E54639027C}"/>
              </a:ext>
            </a:extLst>
          </p:cNvPr>
          <p:cNvGrpSpPr/>
          <p:nvPr/>
        </p:nvGrpSpPr>
        <p:grpSpPr>
          <a:xfrm>
            <a:off x="4558668" y="1631325"/>
            <a:ext cx="6527024" cy="4518256"/>
            <a:chOff x="4620007" y="1291521"/>
            <a:chExt cx="6527024" cy="4518256"/>
          </a:xfrm>
        </p:grpSpPr>
        <p:pic>
          <p:nvPicPr>
            <p:cNvPr id="15" name="Grafik 14">
              <a:extLst>
                <a:ext uri="{FF2B5EF4-FFF2-40B4-BE49-F238E27FC236}">
                  <a16:creationId xmlns:a16="http://schemas.microsoft.com/office/drawing/2014/main" id="{D982D6B8-5219-E6D3-E9BA-9EAC7C80C265}"/>
                </a:ext>
              </a:extLst>
            </p:cNvPr>
            <p:cNvPicPr>
              <a:picLocks noChangeAspect="1"/>
            </p:cNvPicPr>
            <p:nvPr/>
          </p:nvPicPr>
          <p:blipFill>
            <a:blip r:embed="rId3"/>
            <a:stretch>
              <a:fillRect/>
            </a:stretch>
          </p:blipFill>
          <p:spPr>
            <a:xfrm>
              <a:off x="4620007" y="1291521"/>
              <a:ext cx="6334415" cy="3943854"/>
            </a:xfrm>
            <a:prstGeom prst="rect">
              <a:avLst/>
            </a:prstGeom>
          </p:spPr>
        </p:pic>
        <p:sp>
          <p:nvSpPr>
            <p:cNvPr id="3" name="Textfeld 2">
              <a:extLst>
                <a:ext uri="{FF2B5EF4-FFF2-40B4-BE49-F238E27FC236}">
                  <a16:creationId xmlns:a16="http://schemas.microsoft.com/office/drawing/2014/main" id="{EA26F1B4-068D-7BAF-E5D6-6E3AD5A089A1}"/>
                </a:ext>
              </a:extLst>
            </p:cNvPr>
            <p:cNvSpPr txBox="1"/>
            <p:nvPr/>
          </p:nvSpPr>
          <p:spPr>
            <a:xfrm>
              <a:off x="5035496" y="5471223"/>
              <a:ext cx="6111535" cy="338554"/>
            </a:xfrm>
            <a:prstGeom prst="rect">
              <a:avLst/>
            </a:prstGeom>
            <a:noFill/>
          </p:spPr>
          <p:txBody>
            <a:bodyPr wrap="square">
              <a:spAutoFit/>
            </a:bodyPr>
            <a:lstStyle/>
            <a:p>
              <a:r>
                <a:rPr lang="en-US" sz="800" i="1" dirty="0"/>
                <a:t>Source: Own GIS analysis based on data from </a:t>
              </a:r>
              <a:r>
                <a:rPr lang="de-CH" sz="800" i="1" dirty="0"/>
                <a:t>https://data.geo.admin.ch/browser/index.html#/collections/ch.bakom.standorte-mobilfunkanlagen?.language=en</a:t>
              </a:r>
            </a:p>
          </p:txBody>
        </p:sp>
        <p:sp>
          <p:nvSpPr>
            <p:cNvPr id="14" name="Textfeld 13">
              <a:extLst>
                <a:ext uri="{FF2B5EF4-FFF2-40B4-BE49-F238E27FC236}">
                  <a16:creationId xmlns:a16="http://schemas.microsoft.com/office/drawing/2014/main" id="{8943C9D6-9883-4B84-CBED-3A7F96CF5B7A}"/>
                </a:ext>
              </a:extLst>
            </p:cNvPr>
            <p:cNvSpPr txBox="1"/>
            <p:nvPr/>
          </p:nvSpPr>
          <p:spPr>
            <a:xfrm>
              <a:off x="5035496" y="5247038"/>
              <a:ext cx="3974105" cy="307777"/>
            </a:xfrm>
            <a:prstGeom prst="rect">
              <a:avLst/>
            </a:prstGeom>
            <a:noFill/>
          </p:spPr>
          <p:txBody>
            <a:bodyPr wrap="square" rtlCol="0">
              <a:spAutoFit/>
            </a:bodyPr>
            <a:lstStyle/>
            <a:p>
              <a:r>
                <a:rPr lang="de-CH" sz="1400" dirty="0"/>
                <a:t>Status quo: ~15,000 </a:t>
              </a:r>
              <a:r>
                <a:rPr lang="de-CH" sz="1400" dirty="0" err="1"/>
                <a:t>sites</a:t>
              </a:r>
              <a:r>
                <a:rPr lang="de-CH" sz="1400" dirty="0"/>
                <a:t> </a:t>
              </a:r>
              <a:r>
                <a:rPr lang="de-CH" sz="1400" i="1" dirty="0"/>
                <a:t>(&gt; 5 W)</a:t>
              </a:r>
            </a:p>
          </p:txBody>
        </p:sp>
      </p:grpSp>
      <p:sp>
        <p:nvSpPr>
          <p:cNvPr id="19" name="Freihandform: Form 18">
            <a:extLst>
              <a:ext uri="{FF2B5EF4-FFF2-40B4-BE49-F238E27FC236}">
                <a16:creationId xmlns:a16="http://schemas.microsoft.com/office/drawing/2014/main" id="{92F64754-497A-68A0-3C36-A48223238B2A}"/>
              </a:ext>
            </a:extLst>
          </p:cNvPr>
          <p:cNvSpPr/>
          <p:nvPr/>
        </p:nvSpPr>
        <p:spPr>
          <a:xfrm>
            <a:off x="684744" y="1613238"/>
            <a:ext cx="2369926" cy="534131"/>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i="1" kern="1200" dirty="0"/>
              <a:t>Mobile data</a:t>
            </a:r>
            <a:r>
              <a:rPr lang="en-US" sz="1200" b="1" i="1" dirty="0"/>
              <a:t> t</a:t>
            </a:r>
            <a:r>
              <a:rPr lang="en-US" sz="1200" b="1" i="1" kern="1200" dirty="0"/>
              <a:t>raffic increases</a:t>
            </a:r>
            <a:endParaRPr lang="de-CH" sz="1200" b="1" i="1" dirty="0"/>
          </a:p>
        </p:txBody>
      </p:sp>
      <p:sp>
        <p:nvSpPr>
          <p:cNvPr id="7" name="Rechteck 6">
            <a:extLst>
              <a:ext uri="{FF2B5EF4-FFF2-40B4-BE49-F238E27FC236}">
                <a16:creationId xmlns:a16="http://schemas.microsoft.com/office/drawing/2014/main" id="{D3986A97-E972-EDB3-3B4C-84C5126D21A1}"/>
              </a:ext>
            </a:extLst>
          </p:cNvPr>
          <p:cNvSpPr/>
          <p:nvPr/>
        </p:nvSpPr>
        <p:spPr>
          <a:xfrm>
            <a:off x="617651" y="5624551"/>
            <a:ext cx="3104932" cy="519692"/>
          </a:xfrm>
          <a:prstGeom prst="rect">
            <a:avLst/>
          </a:prstGeom>
          <a:solidFill>
            <a:schemeClr val="accent5">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C00000"/>
                </a:solidFill>
              </a:rPr>
              <a:t>Large-scale deployment calls for </a:t>
            </a:r>
            <a:r>
              <a:rPr lang="en-US" sz="1400" b="1" dirty="0">
                <a:solidFill>
                  <a:srgbClr val="C00000"/>
                </a:solidFill>
              </a:rPr>
              <a:t>efficient</a:t>
            </a:r>
            <a:r>
              <a:rPr lang="en-US" sz="1400" dirty="0">
                <a:solidFill>
                  <a:srgbClr val="C00000"/>
                </a:solidFill>
              </a:rPr>
              <a:t> planning strategies.</a:t>
            </a:r>
            <a:endParaRPr lang="de-CH" sz="1400" dirty="0">
              <a:solidFill>
                <a:srgbClr val="C00000"/>
              </a:solidFill>
            </a:endParaRPr>
          </a:p>
        </p:txBody>
      </p:sp>
    </p:spTree>
    <p:extLst>
      <p:ext uri="{BB962C8B-B14F-4D97-AF65-F5344CB8AC3E}">
        <p14:creationId xmlns:p14="http://schemas.microsoft.com/office/powerpoint/2010/main" val="3180212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C24E2E0A-ECF7-6142-C4F7-90CDB660ECE3}"/>
              </a:ext>
            </a:extLst>
          </p:cNvPr>
          <p:cNvGrpSpPr/>
          <p:nvPr/>
        </p:nvGrpSpPr>
        <p:grpSpPr>
          <a:xfrm>
            <a:off x="6735360" y="1648677"/>
            <a:ext cx="2628394" cy="4337207"/>
            <a:chOff x="2494252" y="1570188"/>
            <a:chExt cx="2628394" cy="4337207"/>
          </a:xfrm>
        </p:grpSpPr>
        <p:sp>
          <p:nvSpPr>
            <p:cNvPr id="11" name="Textfeld 10">
              <a:extLst>
                <a:ext uri="{FF2B5EF4-FFF2-40B4-BE49-F238E27FC236}">
                  <a16:creationId xmlns:a16="http://schemas.microsoft.com/office/drawing/2014/main" id="{4BE497FC-08A6-A4BD-E45A-56E2A9E34058}"/>
                </a:ext>
              </a:extLst>
            </p:cNvPr>
            <p:cNvSpPr txBox="1"/>
            <p:nvPr/>
          </p:nvSpPr>
          <p:spPr>
            <a:xfrm>
              <a:off x="2494252" y="5045621"/>
              <a:ext cx="2628394" cy="861774"/>
            </a:xfrm>
            <a:prstGeom prst="rect">
              <a:avLst/>
            </a:prstGeom>
            <a:noFill/>
          </p:spPr>
          <p:txBody>
            <a:bodyPr wrap="square" rtlCol="0">
              <a:spAutoFit/>
            </a:bodyPr>
            <a:lstStyle/>
            <a:p>
              <a:r>
                <a:rPr lang="de-CH" dirty="0" err="1"/>
                <a:t>Rooftop</a:t>
              </a:r>
              <a:r>
                <a:rPr lang="de-CH" dirty="0"/>
                <a:t> Site</a:t>
              </a:r>
            </a:p>
            <a:p>
              <a:r>
                <a:rPr lang="de-CH" sz="1400" i="1" dirty="0" err="1"/>
                <a:t>mainly</a:t>
              </a:r>
              <a:r>
                <a:rPr lang="de-CH" sz="1400" i="1" dirty="0"/>
                <a:t> urban </a:t>
              </a:r>
              <a:r>
                <a:rPr lang="de-CH" sz="1400" i="1" dirty="0" err="1"/>
                <a:t>areas</a:t>
              </a:r>
              <a:endParaRPr lang="de-CH" sz="1400" i="1" dirty="0"/>
            </a:p>
            <a:p>
              <a:endParaRPr lang="de-CH" dirty="0"/>
            </a:p>
          </p:txBody>
        </p:sp>
        <p:pic>
          <p:nvPicPr>
            <p:cNvPr id="12" name="Picture 2" descr="Generiertes Bild">
              <a:extLst>
                <a:ext uri="{FF2B5EF4-FFF2-40B4-BE49-F238E27FC236}">
                  <a16:creationId xmlns:a16="http://schemas.microsoft.com/office/drawing/2014/main" id="{D9D5BFD7-B175-932E-FD92-48018707E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07" r="28338" b="8982"/>
            <a:stretch/>
          </p:blipFill>
          <p:spPr bwMode="auto">
            <a:xfrm>
              <a:off x="2523314" y="1570188"/>
              <a:ext cx="1718225" cy="350217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Definition: </a:t>
            </a:r>
            <a:r>
              <a:rPr lang="de-CH" b="0" dirty="0" err="1"/>
              <a:t>Cellular</a:t>
            </a:r>
            <a:r>
              <a:rPr lang="de-CH" b="0" dirty="0"/>
              <a:t> Site</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8</a:t>
            </a:fld>
            <a:endParaRPr lang="de-CH" noProof="0"/>
          </a:p>
        </p:txBody>
      </p:sp>
      <p:grpSp>
        <p:nvGrpSpPr>
          <p:cNvPr id="3" name="Gruppieren 2">
            <a:extLst>
              <a:ext uri="{FF2B5EF4-FFF2-40B4-BE49-F238E27FC236}">
                <a16:creationId xmlns:a16="http://schemas.microsoft.com/office/drawing/2014/main" id="{B07D1C10-69D9-7F41-1C07-E539C2E4D56E}"/>
              </a:ext>
            </a:extLst>
          </p:cNvPr>
          <p:cNvGrpSpPr/>
          <p:nvPr/>
        </p:nvGrpSpPr>
        <p:grpSpPr>
          <a:xfrm>
            <a:off x="3526586" y="1914569"/>
            <a:ext cx="2740269" cy="3091908"/>
            <a:chOff x="3526586" y="1914569"/>
            <a:chExt cx="2740269" cy="3091908"/>
          </a:xfrm>
        </p:grpSpPr>
        <p:pic>
          <p:nvPicPr>
            <p:cNvPr id="43" name="Picture 4">
              <a:extLst>
                <a:ext uri="{FF2B5EF4-FFF2-40B4-BE49-F238E27FC236}">
                  <a16:creationId xmlns:a16="http://schemas.microsoft.com/office/drawing/2014/main" id="{B2139948-ABA7-A0C8-0B0E-71B086D1B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586" y="1914569"/>
              <a:ext cx="2740269" cy="2740269"/>
            </a:xfrm>
            <a:prstGeom prst="rect">
              <a:avLst/>
            </a:prstGeom>
            <a:noFill/>
            <a:extLst>
              <a:ext uri="{909E8E84-426E-40DD-AFC4-6F175D3DCCD1}">
                <a14:hiddenFill xmlns:a14="http://schemas.microsoft.com/office/drawing/2010/main">
                  <a:solidFill>
                    <a:srgbClr val="FFFFFF"/>
                  </a:solidFill>
                </a14:hiddenFill>
              </a:ext>
            </a:extLst>
          </p:spPr>
        </p:pic>
        <p:sp>
          <p:nvSpPr>
            <p:cNvPr id="50" name="Textfeld 49">
              <a:extLst>
                <a:ext uri="{FF2B5EF4-FFF2-40B4-BE49-F238E27FC236}">
                  <a16:creationId xmlns:a16="http://schemas.microsoft.com/office/drawing/2014/main" id="{41540830-44F7-ED04-3EE7-5F1D5DE2FB20}"/>
                </a:ext>
              </a:extLst>
            </p:cNvPr>
            <p:cNvSpPr txBox="1"/>
            <p:nvPr/>
          </p:nvSpPr>
          <p:spPr>
            <a:xfrm>
              <a:off x="3526586" y="4637145"/>
              <a:ext cx="1254034" cy="369332"/>
            </a:xfrm>
            <a:prstGeom prst="rect">
              <a:avLst/>
            </a:prstGeom>
            <a:noFill/>
          </p:spPr>
          <p:txBody>
            <a:bodyPr wrap="square" rtlCol="0">
              <a:spAutoFit/>
            </a:bodyPr>
            <a:lstStyle/>
            <a:p>
              <a:r>
                <a:rPr lang="de-CH" dirty="0"/>
                <a:t>Building</a:t>
              </a:r>
            </a:p>
          </p:txBody>
        </p:sp>
      </p:grpSp>
      <p:grpSp>
        <p:nvGrpSpPr>
          <p:cNvPr id="10" name="Gruppieren 9">
            <a:extLst>
              <a:ext uri="{FF2B5EF4-FFF2-40B4-BE49-F238E27FC236}">
                <a16:creationId xmlns:a16="http://schemas.microsoft.com/office/drawing/2014/main" id="{6E438180-18FC-F84B-F3EF-62047AD43004}"/>
              </a:ext>
            </a:extLst>
          </p:cNvPr>
          <p:cNvGrpSpPr/>
          <p:nvPr/>
        </p:nvGrpSpPr>
        <p:grpSpPr>
          <a:xfrm>
            <a:off x="531829" y="1914569"/>
            <a:ext cx="2606019" cy="3887736"/>
            <a:chOff x="531829" y="1914569"/>
            <a:chExt cx="2606019" cy="3887736"/>
          </a:xfrm>
        </p:grpSpPr>
        <p:pic>
          <p:nvPicPr>
            <p:cNvPr id="47" name="Grafik 46">
              <a:extLst>
                <a:ext uri="{FF2B5EF4-FFF2-40B4-BE49-F238E27FC236}">
                  <a16:creationId xmlns:a16="http://schemas.microsoft.com/office/drawing/2014/main" id="{8C480740-07B3-74F7-906B-86F84F79929E}"/>
                </a:ext>
              </a:extLst>
            </p:cNvPr>
            <p:cNvPicPr>
              <a:picLocks noChangeAspect="1"/>
            </p:cNvPicPr>
            <p:nvPr/>
          </p:nvPicPr>
          <p:blipFill>
            <a:blip r:embed="rId5"/>
            <a:stretch>
              <a:fillRect/>
            </a:stretch>
          </p:blipFill>
          <p:spPr>
            <a:xfrm>
              <a:off x="531829" y="1914569"/>
              <a:ext cx="2535191" cy="2722576"/>
            </a:xfrm>
            <a:prstGeom prst="rect">
              <a:avLst/>
            </a:prstGeom>
          </p:spPr>
        </p:pic>
        <p:sp>
          <p:nvSpPr>
            <p:cNvPr id="51" name="Textfeld 50">
              <a:extLst>
                <a:ext uri="{FF2B5EF4-FFF2-40B4-BE49-F238E27FC236}">
                  <a16:creationId xmlns:a16="http://schemas.microsoft.com/office/drawing/2014/main" id="{C4A962CD-B1A3-9C30-BBE7-A99166ED8566}"/>
                </a:ext>
              </a:extLst>
            </p:cNvPr>
            <p:cNvSpPr txBox="1"/>
            <p:nvPr/>
          </p:nvSpPr>
          <p:spPr>
            <a:xfrm>
              <a:off x="531829" y="4601976"/>
              <a:ext cx="2606019" cy="1200329"/>
            </a:xfrm>
            <a:prstGeom prst="rect">
              <a:avLst/>
            </a:prstGeom>
            <a:noFill/>
          </p:spPr>
          <p:txBody>
            <a:bodyPr wrap="square" rtlCol="0">
              <a:spAutoFit/>
            </a:bodyPr>
            <a:lstStyle/>
            <a:p>
              <a:pPr marL="285750" indent="-285750">
                <a:buFont typeface="Arial" panose="020B0604020202020204" pitchFamily="34" charset="0"/>
                <a:buChar char="•"/>
              </a:pPr>
              <a:r>
                <a:rPr lang="de-CH" dirty="0"/>
                <a:t>Steel </a:t>
              </a:r>
              <a:r>
                <a:rPr lang="de-CH" dirty="0" err="1"/>
                <a:t>structures</a:t>
              </a:r>
              <a:endParaRPr lang="de-CH" dirty="0"/>
            </a:p>
            <a:p>
              <a:pPr marL="285750" indent="-285750">
                <a:buFont typeface="Arial" panose="020B0604020202020204" pitchFamily="34" charset="0"/>
                <a:buChar char="•"/>
              </a:pPr>
              <a:r>
                <a:rPr lang="en-US" dirty="0"/>
                <a:t>Radio Access Network (RAN) Equipment</a:t>
              </a:r>
              <a:endParaRPr lang="de-CH" dirty="0"/>
            </a:p>
          </p:txBody>
        </p:sp>
      </p:grpSp>
      <p:grpSp>
        <p:nvGrpSpPr>
          <p:cNvPr id="13" name="Gruppieren 12">
            <a:extLst>
              <a:ext uri="{FF2B5EF4-FFF2-40B4-BE49-F238E27FC236}">
                <a16:creationId xmlns:a16="http://schemas.microsoft.com/office/drawing/2014/main" id="{A5E024A0-5022-E615-64E8-EFB05020D72B}"/>
              </a:ext>
            </a:extLst>
          </p:cNvPr>
          <p:cNvGrpSpPr/>
          <p:nvPr/>
        </p:nvGrpSpPr>
        <p:grpSpPr>
          <a:xfrm>
            <a:off x="10304005" y="1648677"/>
            <a:ext cx="2102542" cy="4083503"/>
            <a:chOff x="315343" y="1569634"/>
            <a:chExt cx="2102542" cy="4083503"/>
          </a:xfrm>
        </p:grpSpPr>
        <p:pic>
          <p:nvPicPr>
            <p:cNvPr id="14" name="Picture 2" descr="Generiertes Bild">
              <a:extLst>
                <a:ext uri="{FF2B5EF4-FFF2-40B4-BE49-F238E27FC236}">
                  <a16:creationId xmlns:a16="http://schemas.microsoft.com/office/drawing/2014/main" id="{CDFB2C63-F9A7-3317-E690-D39B626B93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71" r="73738" b="8237"/>
            <a:stretch/>
          </p:blipFill>
          <p:spPr bwMode="auto">
            <a:xfrm>
              <a:off x="704081" y="1569634"/>
              <a:ext cx="621021" cy="34981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3669F7FD-661E-C648-E3AA-6585FD7E9757}"/>
                </a:ext>
              </a:extLst>
            </p:cNvPr>
            <p:cNvSpPr txBox="1"/>
            <p:nvPr/>
          </p:nvSpPr>
          <p:spPr>
            <a:xfrm>
              <a:off x="315343" y="5068362"/>
              <a:ext cx="2102542" cy="584775"/>
            </a:xfrm>
            <a:prstGeom prst="rect">
              <a:avLst/>
            </a:prstGeom>
            <a:noFill/>
          </p:spPr>
          <p:txBody>
            <a:bodyPr wrap="square" rtlCol="0">
              <a:spAutoFit/>
            </a:bodyPr>
            <a:lstStyle/>
            <a:p>
              <a:r>
                <a:rPr lang="de-CH" dirty="0"/>
                <a:t>Greenfield Site</a:t>
              </a:r>
            </a:p>
            <a:p>
              <a:r>
                <a:rPr lang="de-CH" sz="1400" i="1" dirty="0" err="1"/>
                <a:t>mainly</a:t>
              </a:r>
              <a:r>
                <a:rPr lang="de-CH" sz="1400" i="1" dirty="0"/>
                <a:t> rural </a:t>
              </a:r>
              <a:r>
                <a:rPr lang="de-CH" sz="1400" i="1" dirty="0" err="1"/>
                <a:t>areas</a:t>
              </a:r>
              <a:endParaRPr lang="de-CH" sz="1400" i="1" dirty="0"/>
            </a:p>
          </p:txBody>
        </p:sp>
      </p:grpSp>
      <p:sp>
        <p:nvSpPr>
          <p:cNvPr id="17" name="Textfeld 16">
            <a:extLst>
              <a:ext uri="{FF2B5EF4-FFF2-40B4-BE49-F238E27FC236}">
                <a16:creationId xmlns:a16="http://schemas.microsoft.com/office/drawing/2014/main" id="{81678B58-FF3E-BCF5-A294-636C29F78DAB}"/>
              </a:ext>
            </a:extLst>
          </p:cNvPr>
          <p:cNvSpPr txBox="1"/>
          <p:nvPr/>
        </p:nvSpPr>
        <p:spPr>
          <a:xfrm>
            <a:off x="9065725" y="4332495"/>
            <a:ext cx="1476206" cy="369332"/>
          </a:xfrm>
          <a:prstGeom prst="rect">
            <a:avLst/>
          </a:prstGeom>
          <a:noFill/>
        </p:spPr>
        <p:txBody>
          <a:bodyPr wrap="square" rtlCol="0">
            <a:spAutoFit/>
          </a:bodyPr>
          <a:lstStyle/>
          <a:p>
            <a:r>
              <a:rPr lang="de-CH" dirty="0">
                <a:solidFill>
                  <a:srgbClr val="C00000"/>
                </a:solidFill>
              </a:rPr>
              <a:t>Thesis </a:t>
            </a:r>
            <a:r>
              <a:rPr lang="de-CH" dirty="0" err="1">
                <a:solidFill>
                  <a:srgbClr val="C00000"/>
                </a:solidFill>
              </a:rPr>
              <a:t>focus</a:t>
            </a:r>
            <a:endParaRPr lang="de-CH" dirty="0">
              <a:solidFill>
                <a:srgbClr val="C00000"/>
              </a:solidFill>
            </a:endParaRPr>
          </a:p>
        </p:txBody>
      </p:sp>
      <p:sp>
        <p:nvSpPr>
          <p:cNvPr id="18" name="Pfeil: nach unten 17">
            <a:extLst>
              <a:ext uri="{FF2B5EF4-FFF2-40B4-BE49-F238E27FC236}">
                <a16:creationId xmlns:a16="http://schemas.microsoft.com/office/drawing/2014/main" id="{AA1ADD19-D8B9-223B-94FA-0E78D61F7CE7}"/>
              </a:ext>
            </a:extLst>
          </p:cNvPr>
          <p:cNvSpPr/>
          <p:nvPr/>
        </p:nvSpPr>
        <p:spPr>
          <a:xfrm rot="16200000" flipV="1">
            <a:off x="8663920" y="4253033"/>
            <a:ext cx="275353" cy="528256"/>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Multiplikationszeichen 18">
            <a:extLst>
              <a:ext uri="{FF2B5EF4-FFF2-40B4-BE49-F238E27FC236}">
                <a16:creationId xmlns:a16="http://schemas.microsoft.com/office/drawing/2014/main" id="{B5485A35-0FB8-85D6-D862-7C2AFB3500E7}"/>
              </a:ext>
            </a:extLst>
          </p:cNvPr>
          <p:cNvSpPr/>
          <p:nvPr/>
        </p:nvSpPr>
        <p:spPr>
          <a:xfrm>
            <a:off x="10472781" y="1504649"/>
            <a:ext cx="1060944" cy="4250194"/>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0" name="Multiplikationszeichen 19">
            <a:extLst>
              <a:ext uri="{FF2B5EF4-FFF2-40B4-BE49-F238E27FC236}">
                <a16:creationId xmlns:a16="http://schemas.microsoft.com/office/drawing/2014/main" id="{4F33D6EB-616A-5E45-40EA-173044ADA027}"/>
              </a:ext>
            </a:extLst>
          </p:cNvPr>
          <p:cNvSpPr/>
          <p:nvPr/>
        </p:nvSpPr>
        <p:spPr>
          <a:xfrm>
            <a:off x="7005072" y="2087760"/>
            <a:ext cx="1060944" cy="1590001"/>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p>
        </p:txBody>
      </p:sp>
      <p:cxnSp>
        <p:nvCxnSpPr>
          <p:cNvPr id="23" name="Gerade Verbindung mit Pfeil 22">
            <a:extLst>
              <a:ext uri="{FF2B5EF4-FFF2-40B4-BE49-F238E27FC236}">
                <a16:creationId xmlns:a16="http://schemas.microsoft.com/office/drawing/2014/main" id="{F77B0AB8-D14C-010C-C96B-5297253C0E95}"/>
              </a:ext>
            </a:extLst>
          </p:cNvPr>
          <p:cNvCxnSpPr>
            <a:cxnSpLocks/>
          </p:cNvCxnSpPr>
          <p:nvPr/>
        </p:nvCxnSpPr>
        <p:spPr>
          <a:xfrm>
            <a:off x="1951983" y="1497199"/>
            <a:ext cx="95372" cy="5168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Textfeld 25">
            <a:extLst>
              <a:ext uri="{FF2B5EF4-FFF2-40B4-BE49-F238E27FC236}">
                <a16:creationId xmlns:a16="http://schemas.microsoft.com/office/drawing/2014/main" id="{F22F62F4-7859-0A48-4E07-6DEBCF3721C8}"/>
              </a:ext>
            </a:extLst>
          </p:cNvPr>
          <p:cNvSpPr txBox="1"/>
          <p:nvPr/>
        </p:nvSpPr>
        <p:spPr>
          <a:xfrm>
            <a:off x="1881158" y="1231044"/>
            <a:ext cx="1220508" cy="307777"/>
          </a:xfrm>
          <a:prstGeom prst="rect">
            <a:avLst/>
          </a:prstGeom>
          <a:noFill/>
        </p:spPr>
        <p:txBody>
          <a:bodyPr wrap="square" rtlCol="0">
            <a:spAutoFit/>
          </a:bodyPr>
          <a:lstStyle/>
          <a:p>
            <a:r>
              <a:rPr lang="de-CH" sz="1400" i="1" dirty="0" err="1"/>
              <a:t>Antennas</a:t>
            </a:r>
            <a:endParaRPr lang="de-CH" sz="1400" i="1" dirty="0"/>
          </a:p>
        </p:txBody>
      </p:sp>
      <p:cxnSp>
        <p:nvCxnSpPr>
          <p:cNvPr id="27" name="Gerade Verbindung mit Pfeil 26">
            <a:extLst>
              <a:ext uri="{FF2B5EF4-FFF2-40B4-BE49-F238E27FC236}">
                <a16:creationId xmlns:a16="http://schemas.microsoft.com/office/drawing/2014/main" id="{116ABB49-05BF-30AF-4C64-AB4217819107}"/>
              </a:ext>
            </a:extLst>
          </p:cNvPr>
          <p:cNvCxnSpPr>
            <a:cxnSpLocks/>
          </p:cNvCxnSpPr>
          <p:nvPr/>
        </p:nvCxnSpPr>
        <p:spPr>
          <a:xfrm flipH="1">
            <a:off x="926239" y="1525341"/>
            <a:ext cx="34313" cy="1865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Textfeld 28">
            <a:extLst>
              <a:ext uri="{FF2B5EF4-FFF2-40B4-BE49-F238E27FC236}">
                <a16:creationId xmlns:a16="http://schemas.microsoft.com/office/drawing/2014/main" id="{ADFF6DC7-286F-C0AB-FD42-E6B85218DDC3}"/>
              </a:ext>
            </a:extLst>
          </p:cNvPr>
          <p:cNvSpPr txBox="1"/>
          <p:nvPr/>
        </p:nvSpPr>
        <p:spPr>
          <a:xfrm>
            <a:off x="379102" y="1193948"/>
            <a:ext cx="2045396" cy="307777"/>
          </a:xfrm>
          <a:prstGeom prst="rect">
            <a:avLst/>
          </a:prstGeom>
          <a:noFill/>
        </p:spPr>
        <p:txBody>
          <a:bodyPr wrap="square" rtlCol="0">
            <a:spAutoFit/>
          </a:bodyPr>
          <a:lstStyle/>
          <a:p>
            <a:r>
              <a:rPr lang="de-CH" sz="1400" i="1" dirty="0"/>
              <a:t>Base Station</a:t>
            </a:r>
          </a:p>
        </p:txBody>
      </p:sp>
      <p:cxnSp>
        <p:nvCxnSpPr>
          <p:cNvPr id="30" name="Gerade Verbindung mit Pfeil 29">
            <a:extLst>
              <a:ext uri="{FF2B5EF4-FFF2-40B4-BE49-F238E27FC236}">
                <a16:creationId xmlns:a16="http://schemas.microsoft.com/office/drawing/2014/main" id="{2E570104-DC6B-D22E-2EFE-4CFAFDF5DDF9}"/>
              </a:ext>
            </a:extLst>
          </p:cNvPr>
          <p:cNvCxnSpPr>
            <a:cxnSpLocks/>
          </p:cNvCxnSpPr>
          <p:nvPr/>
        </p:nvCxnSpPr>
        <p:spPr>
          <a:xfrm flipH="1">
            <a:off x="1881158" y="1498476"/>
            <a:ext cx="1038317" cy="17263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Textfeld 35">
            <a:extLst>
              <a:ext uri="{FF2B5EF4-FFF2-40B4-BE49-F238E27FC236}">
                <a16:creationId xmlns:a16="http://schemas.microsoft.com/office/drawing/2014/main" id="{47BFAFAC-F240-94DE-DA47-54899F0228B1}"/>
              </a:ext>
            </a:extLst>
          </p:cNvPr>
          <p:cNvSpPr txBox="1"/>
          <p:nvPr/>
        </p:nvSpPr>
        <p:spPr>
          <a:xfrm>
            <a:off x="2907703" y="1246482"/>
            <a:ext cx="1220508" cy="307777"/>
          </a:xfrm>
          <a:prstGeom prst="rect">
            <a:avLst/>
          </a:prstGeom>
          <a:noFill/>
        </p:spPr>
        <p:txBody>
          <a:bodyPr wrap="square" rtlCol="0">
            <a:spAutoFit/>
          </a:bodyPr>
          <a:lstStyle/>
          <a:p>
            <a:r>
              <a:rPr lang="de-CH" sz="1400" i="1" dirty="0"/>
              <a:t>Pole</a:t>
            </a:r>
          </a:p>
        </p:txBody>
      </p:sp>
      <p:cxnSp>
        <p:nvCxnSpPr>
          <p:cNvPr id="42" name="Gerader Verbinder 41">
            <a:extLst>
              <a:ext uri="{FF2B5EF4-FFF2-40B4-BE49-F238E27FC236}">
                <a16:creationId xmlns:a16="http://schemas.microsoft.com/office/drawing/2014/main" id="{6AF78AC1-5D43-69B1-F2FB-9B5D89DCBBDE}"/>
              </a:ext>
            </a:extLst>
          </p:cNvPr>
          <p:cNvCxnSpPr>
            <a:cxnSpLocks/>
          </p:cNvCxnSpPr>
          <p:nvPr/>
        </p:nvCxnSpPr>
        <p:spPr>
          <a:xfrm>
            <a:off x="1942308" y="1489586"/>
            <a:ext cx="832288" cy="0"/>
          </a:xfrm>
          <a:prstGeom prst="line">
            <a:avLst/>
          </a:prstGeom>
        </p:spPr>
        <p:style>
          <a:lnRef idx="2">
            <a:schemeClr val="dk1"/>
          </a:lnRef>
          <a:fillRef idx="0">
            <a:schemeClr val="dk1"/>
          </a:fillRef>
          <a:effectRef idx="1">
            <a:schemeClr val="dk1"/>
          </a:effectRef>
          <a:fontRef idx="minor">
            <a:schemeClr val="tx1"/>
          </a:fontRef>
        </p:style>
      </p:cxnSp>
      <p:cxnSp>
        <p:nvCxnSpPr>
          <p:cNvPr id="48" name="Gerade Verbindung mit Pfeil 47">
            <a:extLst>
              <a:ext uri="{FF2B5EF4-FFF2-40B4-BE49-F238E27FC236}">
                <a16:creationId xmlns:a16="http://schemas.microsoft.com/office/drawing/2014/main" id="{E7DA562B-B26B-EE09-5859-22A59A012F7D}"/>
              </a:ext>
            </a:extLst>
          </p:cNvPr>
          <p:cNvCxnSpPr>
            <a:cxnSpLocks/>
          </p:cNvCxnSpPr>
          <p:nvPr/>
        </p:nvCxnSpPr>
        <p:spPr>
          <a:xfrm flipH="1">
            <a:off x="1633045" y="1482324"/>
            <a:ext cx="313615" cy="5641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Gerade Verbindung mit Pfeil 51">
            <a:extLst>
              <a:ext uri="{FF2B5EF4-FFF2-40B4-BE49-F238E27FC236}">
                <a16:creationId xmlns:a16="http://schemas.microsoft.com/office/drawing/2014/main" id="{A2A7A58C-A346-A9DE-EC5B-905FDD174A3B}"/>
              </a:ext>
            </a:extLst>
          </p:cNvPr>
          <p:cNvCxnSpPr>
            <a:cxnSpLocks/>
          </p:cNvCxnSpPr>
          <p:nvPr/>
        </p:nvCxnSpPr>
        <p:spPr>
          <a:xfrm flipH="1">
            <a:off x="1934696" y="1493326"/>
            <a:ext cx="11964" cy="8213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Gerader Verbinder 59">
            <a:extLst>
              <a:ext uri="{FF2B5EF4-FFF2-40B4-BE49-F238E27FC236}">
                <a16:creationId xmlns:a16="http://schemas.microsoft.com/office/drawing/2014/main" id="{C1521562-D3ED-2E1F-DE56-AC229B18A770}"/>
              </a:ext>
            </a:extLst>
          </p:cNvPr>
          <p:cNvCxnSpPr>
            <a:cxnSpLocks/>
          </p:cNvCxnSpPr>
          <p:nvPr/>
        </p:nvCxnSpPr>
        <p:spPr>
          <a:xfrm>
            <a:off x="2921189" y="1501725"/>
            <a:ext cx="774186" cy="0"/>
          </a:xfrm>
          <a:prstGeom prst="line">
            <a:avLst/>
          </a:prstGeom>
        </p:spPr>
        <p:style>
          <a:lnRef idx="2">
            <a:schemeClr val="dk1"/>
          </a:lnRef>
          <a:fillRef idx="0">
            <a:schemeClr val="dk1"/>
          </a:fillRef>
          <a:effectRef idx="1">
            <a:schemeClr val="dk1"/>
          </a:effectRef>
          <a:fontRef idx="minor">
            <a:schemeClr val="tx1"/>
          </a:fontRef>
        </p:style>
      </p:cxnSp>
      <p:sp>
        <p:nvSpPr>
          <p:cNvPr id="24" name="Textfeld 23">
            <a:extLst>
              <a:ext uri="{FF2B5EF4-FFF2-40B4-BE49-F238E27FC236}">
                <a16:creationId xmlns:a16="http://schemas.microsoft.com/office/drawing/2014/main" id="{4A7A0423-F03D-D73D-D315-BB396543E625}"/>
              </a:ext>
            </a:extLst>
          </p:cNvPr>
          <p:cNvSpPr txBox="1"/>
          <p:nvPr/>
        </p:nvSpPr>
        <p:spPr>
          <a:xfrm>
            <a:off x="6292057" y="3206506"/>
            <a:ext cx="295755" cy="477054"/>
          </a:xfrm>
          <a:prstGeom prst="rect">
            <a:avLst/>
          </a:prstGeom>
          <a:noFill/>
        </p:spPr>
        <p:txBody>
          <a:bodyPr wrap="square" rtlCol="0">
            <a:spAutoFit/>
          </a:bodyPr>
          <a:lstStyle/>
          <a:p>
            <a:r>
              <a:rPr lang="de-CH" sz="2500" dirty="0"/>
              <a:t>=</a:t>
            </a:r>
          </a:p>
        </p:txBody>
      </p:sp>
      <p:sp>
        <p:nvSpPr>
          <p:cNvPr id="25" name="Textfeld 24">
            <a:extLst>
              <a:ext uri="{FF2B5EF4-FFF2-40B4-BE49-F238E27FC236}">
                <a16:creationId xmlns:a16="http://schemas.microsoft.com/office/drawing/2014/main" id="{666E99DE-6658-FFB3-5959-EDC602B09264}"/>
              </a:ext>
            </a:extLst>
          </p:cNvPr>
          <p:cNvSpPr txBox="1"/>
          <p:nvPr/>
        </p:nvSpPr>
        <p:spPr>
          <a:xfrm>
            <a:off x="3126276" y="3159236"/>
            <a:ext cx="295755" cy="477054"/>
          </a:xfrm>
          <a:prstGeom prst="rect">
            <a:avLst/>
          </a:prstGeom>
          <a:noFill/>
        </p:spPr>
        <p:txBody>
          <a:bodyPr wrap="square" rtlCol="0">
            <a:spAutoFit/>
          </a:bodyPr>
          <a:lstStyle/>
          <a:p>
            <a:r>
              <a:rPr lang="de-CH" sz="2500" dirty="0"/>
              <a:t>+</a:t>
            </a:r>
          </a:p>
        </p:txBody>
      </p:sp>
    </p:spTree>
    <p:extLst>
      <p:ext uri="{BB962C8B-B14F-4D97-AF65-F5344CB8AC3E}">
        <p14:creationId xmlns:p14="http://schemas.microsoft.com/office/powerpoint/2010/main" val="24857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4209280469"/>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0" dirty="0"/>
              <a:t>State </a:t>
            </a:r>
            <a:r>
              <a:rPr lang="de-DE" b="0" dirty="0" err="1"/>
              <a:t>of</a:t>
            </a:r>
            <a:r>
              <a:rPr lang="de-DE" b="0" dirty="0"/>
              <a:t> </a:t>
            </a:r>
            <a:r>
              <a:rPr lang="de-DE" b="0" dirty="0" err="1"/>
              <a:t>the</a:t>
            </a:r>
            <a:r>
              <a:rPr lang="de-DE" b="0" dirty="0"/>
              <a:t> Art: </a:t>
            </a:r>
            <a:r>
              <a:rPr lang="de-DE" b="0" dirty="0" err="1"/>
              <a:t>Conventional</a:t>
            </a:r>
            <a:r>
              <a:rPr lang="de-DE" b="0" dirty="0"/>
              <a:t> Site </a:t>
            </a:r>
            <a:r>
              <a:rPr lang="de-DE" b="0" dirty="0" err="1"/>
              <a:t>Planning</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560" y="1182004"/>
            <a:ext cx="1558030" cy="155803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cxnSp>
        <p:nvCxnSpPr>
          <p:cNvPr id="44" name="Gerader Verbinder 43">
            <a:extLst>
              <a:ext uri="{FF2B5EF4-FFF2-40B4-BE49-F238E27FC236}">
                <a16:creationId xmlns:a16="http://schemas.microsoft.com/office/drawing/2014/main" id="{F3EDB7E5-B7AD-AB4E-5800-592AC708C697}"/>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sp>
        <p:nvSpPr>
          <p:cNvPr id="47" name="Inhaltsplatzhalter 6">
            <a:extLst>
              <a:ext uri="{FF2B5EF4-FFF2-40B4-BE49-F238E27FC236}">
                <a16:creationId xmlns:a16="http://schemas.microsoft.com/office/drawing/2014/main" id="{7792D8E5-DF2F-2186-E630-9CE6ED6643A8}"/>
              </a:ext>
            </a:extLst>
          </p:cNvPr>
          <p:cNvSpPr>
            <a:spLocks noGrp="1"/>
          </p:cNvSpPr>
          <p:nvPr>
            <p:ph idx="1"/>
          </p:nvPr>
        </p:nvSpPr>
        <p:spPr>
          <a:xfrm>
            <a:off x="731838" y="2988464"/>
            <a:ext cx="7203250" cy="3188705"/>
          </a:xfrm>
        </p:spPr>
        <p:txBody>
          <a:bodyPr/>
          <a:lstStyle/>
          <a:p>
            <a:pPr marL="0" indent="0">
              <a:buNone/>
            </a:pPr>
            <a:r>
              <a:rPr lang="en-US" b="1" dirty="0"/>
              <a:t>Tasks</a:t>
            </a:r>
          </a:p>
          <a:p>
            <a:pPr marL="0" indent="0">
              <a:buNone/>
            </a:pPr>
            <a:r>
              <a:rPr lang="en-US" dirty="0"/>
              <a:t>Inspection of the site:</a:t>
            </a:r>
            <a:endParaRPr lang="en-US" b="1" dirty="0"/>
          </a:p>
          <a:p>
            <a:r>
              <a:rPr lang="de-CH" b="1" dirty="0" err="1"/>
              <a:t>Drone</a:t>
            </a:r>
            <a:r>
              <a:rPr lang="de-CH" b="1" dirty="0"/>
              <a:t> </a:t>
            </a:r>
            <a:r>
              <a:rPr lang="de-CH" b="1" dirty="0" err="1"/>
              <a:t>capture</a:t>
            </a:r>
            <a:endParaRPr lang="de-CH" b="1" dirty="0"/>
          </a:p>
          <a:p>
            <a:r>
              <a:rPr lang="en-US" dirty="0"/>
              <a:t>Geodetic survey (GNSS, total station)</a:t>
            </a:r>
          </a:p>
          <a:p>
            <a:r>
              <a:rPr lang="en-US" dirty="0"/>
              <a:t>Organize existing building drawings</a:t>
            </a:r>
          </a:p>
          <a:p>
            <a:endParaRPr lang="en-US" dirty="0"/>
          </a:p>
          <a:p>
            <a:pPr marL="0" indent="0">
              <a:buNone/>
            </a:pPr>
            <a:r>
              <a:rPr lang="en-US" dirty="0"/>
              <a:t>GNSS: Global Navigation Satellite System, </a:t>
            </a:r>
            <a:r>
              <a:rPr lang="de-CH" dirty="0" err="1"/>
              <a:t>positioning</a:t>
            </a:r>
            <a:r>
              <a:rPr lang="de-CH" dirty="0"/>
              <a:t> </a:t>
            </a:r>
            <a:r>
              <a:rPr lang="de-CH" dirty="0" err="1"/>
              <a:t>system</a:t>
            </a:r>
            <a:endParaRPr lang="de-CH" dirty="0"/>
          </a:p>
          <a:p>
            <a:pPr marL="0" indent="0">
              <a:buNone/>
            </a:pPr>
            <a:r>
              <a:rPr lang="de-CH" dirty="0"/>
              <a:t>Total Station: </a:t>
            </a:r>
            <a:r>
              <a:rPr lang="en-US" dirty="0"/>
              <a:t>Instrument for precise spatial measurement</a:t>
            </a:r>
          </a:p>
        </p:txBody>
      </p:sp>
      <p:pic>
        <p:nvPicPr>
          <p:cNvPr id="8196" name="Picture 4" descr="Generiertes Bild">
            <a:extLst>
              <a:ext uri="{FF2B5EF4-FFF2-40B4-BE49-F238E27FC236}">
                <a16:creationId xmlns:a16="http://schemas.microsoft.com/office/drawing/2014/main" id="{417DF180-7076-A788-E19D-4AD281C8E9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45462" y="3151938"/>
            <a:ext cx="3314700" cy="220979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a:extLst>
              <a:ext uri="{FF2B5EF4-FFF2-40B4-BE49-F238E27FC236}">
                <a16:creationId xmlns:a16="http://schemas.microsoft.com/office/drawing/2014/main" id="{B7B0C1AA-8DB4-9281-929A-246EFAC4643D}"/>
              </a:ext>
            </a:extLst>
          </p:cNvPr>
          <p:cNvCxnSpPr>
            <a:cxnSpLocks/>
          </p:cNvCxnSpPr>
          <p:nvPr/>
        </p:nvCxnSpPr>
        <p:spPr>
          <a:xfrm flipV="1">
            <a:off x="9551504" y="5401917"/>
            <a:ext cx="0" cy="5367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Gerader Verbinder 23">
            <a:extLst>
              <a:ext uri="{FF2B5EF4-FFF2-40B4-BE49-F238E27FC236}">
                <a16:creationId xmlns:a16="http://schemas.microsoft.com/office/drawing/2014/main" id="{3D85BC47-50FE-E5CE-F32B-8E8F894A52B3}"/>
              </a:ext>
            </a:extLst>
          </p:cNvPr>
          <p:cNvCxnSpPr>
            <a:cxnSpLocks/>
          </p:cNvCxnSpPr>
          <p:nvPr/>
        </p:nvCxnSpPr>
        <p:spPr>
          <a:xfrm>
            <a:off x="6592424" y="5938631"/>
            <a:ext cx="295908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1CC1F1C6-DE49-3DF9-798D-7FD7D125CF58}"/>
              </a:ext>
            </a:extLst>
          </p:cNvPr>
          <p:cNvCxnSpPr>
            <a:cxnSpLocks/>
          </p:cNvCxnSpPr>
          <p:nvPr/>
        </p:nvCxnSpPr>
        <p:spPr>
          <a:xfrm flipV="1">
            <a:off x="8800706" y="5401917"/>
            <a:ext cx="0" cy="1623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Gerader Verbinder 28">
            <a:extLst>
              <a:ext uri="{FF2B5EF4-FFF2-40B4-BE49-F238E27FC236}">
                <a16:creationId xmlns:a16="http://schemas.microsoft.com/office/drawing/2014/main" id="{93EDBE1E-DC54-1A58-11D2-188E2678F9F8}"/>
              </a:ext>
            </a:extLst>
          </p:cNvPr>
          <p:cNvCxnSpPr>
            <a:cxnSpLocks/>
          </p:cNvCxnSpPr>
          <p:nvPr/>
        </p:nvCxnSpPr>
        <p:spPr>
          <a:xfrm>
            <a:off x="7151204" y="5564257"/>
            <a:ext cx="1649502"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5510418"/>
      </p:ext>
    </p:extLst>
  </p:cSld>
  <p:clrMapOvr>
    <a:masterClrMapping/>
  </p:clrMapOvr>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esentation1" id="{AB4D9802-7960-4DE2-BEDA-2311032A0BFD}" vid="{A3EFF042-725A-4DCF-87B2-5406192DDF57}"/>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Scan-to-BIM_for_Telecom_Site_Planning</Template>
  <TotalTime>0</TotalTime>
  <Words>3470</Words>
  <Application>Microsoft Office PowerPoint</Application>
  <PresentationFormat>Breitbild</PresentationFormat>
  <Paragraphs>641</Paragraphs>
  <Slides>39</Slides>
  <Notes>39</Notes>
  <HiddenSlides>0</HiddenSlides>
  <MMClips>1</MMClips>
  <ScaleCrop>false</ScaleCrop>
  <HeadingPairs>
    <vt:vector size="8" baseType="variant">
      <vt:variant>
        <vt:lpstr>Verwendete Schriftarten</vt:lpstr>
      </vt:variant>
      <vt:variant>
        <vt:i4>3</vt:i4>
      </vt:variant>
      <vt:variant>
        <vt:lpstr>Design</vt:lpstr>
      </vt:variant>
      <vt:variant>
        <vt:i4>1</vt:i4>
      </vt:variant>
      <vt:variant>
        <vt:lpstr>Eingebettete OLE-Server</vt:lpstr>
      </vt:variant>
      <vt:variant>
        <vt:i4>1</vt:i4>
      </vt:variant>
      <vt:variant>
        <vt:lpstr>Folientitel</vt:lpstr>
      </vt:variant>
      <vt:variant>
        <vt:i4>39</vt:i4>
      </vt:variant>
    </vt:vector>
  </HeadingPairs>
  <TitlesOfParts>
    <vt:vector size="44" baseType="lpstr">
      <vt:lpstr>Arial</vt:lpstr>
      <vt:lpstr>Symbol</vt:lpstr>
      <vt:lpstr>Wingdings</vt:lpstr>
      <vt:lpstr>ETH Zürich</vt:lpstr>
      <vt:lpstr>Acrobat Document</vt:lpstr>
      <vt:lpstr>Automating Scan-to-BIM for Telecom Site Planning</vt:lpstr>
      <vt:lpstr>Agenda</vt:lpstr>
      <vt:lpstr>Part 1: Research Foundation</vt:lpstr>
      <vt:lpstr>Motivation</vt:lpstr>
      <vt:lpstr>Motivation</vt:lpstr>
      <vt:lpstr>Motivation</vt:lpstr>
      <vt:lpstr>Motivation</vt:lpstr>
      <vt:lpstr>Definition: Cellular Site</vt:lpstr>
      <vt:lpstr>State of the Art: Conventional Site Planning</vt:lpstr>
      <vt:lpstr>State of the Art: Conventional Site Planning</vt:lpstr>
      <vt:lpstr>State of the Art: Conventional Site Planning</vt:lpstr>
      <vt:lpstr>State of the Art: Conventional Site Planning</vt:lpstr>
      <vt:lpstr>Problem Statement</vt:lpstr>
      <vt:lpstr>Proposed Solution: Model-Based Site Planning</vt:lpstr>
      <vt:lpstr>Research Questions</vt:lpstr>
      <vt:lpstr>Design Science Research Methodology (DSRM)</vt:lpstr>
      <vt:lpstr>Part 2: Research Activities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Evaluation </vt:lpstr>
      <vt:lpstr>Evaluation </vt:lpstr>
      <vt:lpstr>Evaluation </vt:lpstr>
      <vt:lpstr>Evaluation </vt:lpstr>
      <vt:lpstr>Evaluation </vt:lpstr>
      <vt:lpstr>Evaluation </vt:lpstr>
      <vt:lpstr>Communication </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Jeffrey Leisi</dc:creator>
  <cp:lastModifiedBy>Jeffrey Leisi</cp:lastModifiedBy>
  <cp:revision>138</cp:revision>
  <dcterms:created xsi:type="dcterms:W3CDTF">2025-03-29T08:07:48Z</dcterms:created>
  <dcterms:modified xsi:type="dcterms:W3CDTF">2025-05-28T14:43:52Z</dcterms:modified>
</cp:coreProperties>
</file>